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ssistant" pitchFamily="2" charset="-79"/>
      <p:regular r:id="rId13"/>
    </p:embeddedFont>
    <p:embeddedFont>
      <p:font typeface="HK Grotesk Bold" panose="020B0604020202020204" charset="0"/>
      <p:regular r:id="rId14"/>
    </p:embeddedFont>
    <p:embeddedFont>
      <p:font typeface="Times New Roman Bold" panose="02020803070505020304" pitchFamily="18"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1" d="100"/>
          <a:sy n="61"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7398" y="1978504"/>
            <a:ext cx="8037403" cy="4400722"/>
            <a:chOff x="0" y="0"/>
            <a:chExt cx="10716537" cy="5867630"/>
          </a:xfrm>
        </p:grpSpPr>
        <p:sp>
          <p:nvSpPr>
            <p:cNvPr id="3" name="TextBox 3"/>
            <p:cNvSpPr txBox="1"/>
            <p:nvPr/>
          </p:nvSpPr>
          <p:spPr>
            <a:xfrm>
              <a:off x="0" y="5085476"/>
              <a:ext cx="7119432" cy="782154"/>
            </a:xfrm>
            <a:prstGeom prst="rect">
              <a:avLst/>
            </a:prstGeom>
          </p:spPr>
          <p:txBody>
            <a:bodyPr lIns="0" tIns="0" rIns="0" bIns="0" rtlCol="0" anchor="t">
              <a:spAutoFit/>
            </a:bodyPr>
            <a:lstStyle/>
            <a:p>
              <a:pPr algn="l">
                <a:lnSpc>
                  <a:spcPts val="5036"/>
                </a:lnSpc>
                <a:spcBef>
                  <a:spcPct val="0"/>
                </a:spcBef>
              </a:pPr>
              <a:endParaRPr/>
            </a:p>
          </p:txBody>
        </p:sp>
        <p:sp>
          <p:nvSpPr>
            <p:cNvPr id="4" name="TextBox 4"/>
            <p:cNvSpPr txBox="1"/>
            <p:nvPr/>
          </p:nvSpPr>
          <p:spPr>
            <a:xfrm>
              <a:off x="0" y="9525"/>
              <a:ext cx="10716537" cy="4571200"/>
            </a:xfrm>
            <a:prstGeom prst="rect">
              <a:avLst/>
            </a:prstGeom>
          </p:spPr>
          <p:txBody>
            <a:bodyPr lIns="0" tIns="0" rIns="0" bIns="0" rtlCol="0" anchor="t">
              <a:spAutoFit/>
            </a:bodyPr>
            <a:lstStyle/>
            <a:p>
              <a:pPr algn="l">
                <a:lnSpc>
                  <a:spcPts val="9207"/>
                </a:lnSpc>
              </a:pPr>
              <a:r>
                <a:rPr lang="en-US" sz="7802" b="1">
                  <a:solidFill>
                    <a:srgbClr val="000000"/>
                  </a:solidFill>
                  <a:latin typeface="HK Grotesk Bold"/>
                  <a:ea typeface="HK Grotesk Bold"/>
                  <a:cs typeface="HK Grotesk Bold"/>
                  <a:sym typeface="HK Grotesk Bold"/>
                </a:rPr>
                <a:t>Lead Scoring Case Study using logistic regression</a:t>
              </a:r>
            </a:p>
          </p:txBody>
        </p:sp>
      </p:grpSp>
      <p:sp>
        <p:nvSpPr>
          <p:cNvPr id="5" name="Freeform 5"/>
          <p:cNvSpPr/>
          <p:nvPr/>
        </p:nvSpPr>
        <p:spPr>
          <a:xfrm rot="-5624184">
            <a:off x="9190413" y="-1204481"/>
            <a:ext cx="9054625" cy="8058616"/>
          </a:xfrm>
          <a:custGeom>
            <a:avLst/>
            <a:gdLst/>
            <a:ahLst/>
            <a:cxnLst/>
            <a:rect l="l" t="t" r="r" b="b"/>
            <a:pathLst>
              <a:path w="9054625" h="8058616">
                <a:moveTo>
                  <a:pt x="0" y="0"/>
                </a:moveTo>
                <a:lnTo>
                  <a:pt x="9054625" y="0"/>
                </a:lnTo>
                <a:lnTo>
                  <a:pt x="9054625" y="8058616"/>
                </a:lnTo>
                <a:lnTo>
                  <a:pt x="0" y="8058616"/>
                </a:lnTo>
                <a:lnTo>
                  <a:pt x="0" y="0"/>
                </a:lnTo>
                <a:close/>
              </a:path>
            </a:pathLst>
          </a:custGeom>
          <a:blipFill>
            <a:blip r:embed="rId2"/>
            <a:stretch>
              <a:fillRect/>
            </a:stretch>
          </a:blipFill>
        </p:spPr>
      </p:sp>
      <p:sp>
        <p:nvSpPr>
          <p:cNvPr id="6" name="Freeform 6"/>
          <p:cNvSpPr/>
          <p:nvPr/>
        </p:nvSpPr>
        <p:spPr>
          <a:xfrm rot="-5017281">
            <a:off x="7304671" y="971407"/>
            <a:ext cx="1811240" cy="1716150"/>
          </a:xfrm>
          <a:custGeom>
            <a:avLst/>
            <a:gdLst/>
            <a:ahLst/>
            <a:cxnLst/>
            <a:rect l="l" t="t" r="r" b="b"/>
            <a:pathLst>
              <a:path w="1811240" h="1716150">
                <a:moveTo>
                  <a:pt x="0" y="0"/>
                </a:moveTo>
                <a:lnTo>
                  <a:pt x="1811240" y="0"/>
                </a:lnTo>
                <a:lnTo>
                  <a:pt x="1811240" y="1716150"/>
                </a:lnTo>
                <a:lnTo>
                  <a:pt x="0" y="1716150"/>
                </a:lnTo>
                <a:lnTo>
                  <a:pt x="0" y="0"/>
                </a:lnTo>
                <a:close/>
              </a:path>
            </a:pathLst>
          </a:custGeom>
          <a:blipFill>
            <a:blip r:embed="rId3"/>
            <a:stretch>
              <a:fillRect/>
            </a:stretch>
          </a:blipFill>
        </p:spPr>
      </p:sp>
      <p:sp>
        <p:nvSpPr>
          <p:cNvPr id="7" name="Freeform 7"/>
          <p:cNvSpPr/>
          <p:nvPr/>
        </p:nvSpPr>
        <p:spPr>
          <a:xfrm rot="-10567437">
            <a:off x="16126494" y="6825098"/>
            <a:ext cx="3789612" cy="3623816"/>
          </a:xfrm>
          <a:custGeom>
            <a:avLst/>
            <a:gdLst/>
            <a:ahLst/>
            <a:cxnLst/>
            <a:rect l="l" t="t" r="r" b="b"/>
            <a:pathLst>
              <a:path w="3789612" h="3623816">
                <a:moveTo>
                  <a:pt x="0" y="0"/>
                </a:moveTo>
                <a:lnTo>
                  <a:pt x="3789612" y="0"/>
                </a:lnTo>
                <a:lnTo>
                  <a:pt x="3789612" y="3623816"/>
                </a:lnTo>
                <a:lnTo>
                  <a:pt x="0" y="3623816"/>
                </a:lnTo>
                <a:lnTo>
                  <a:pt x="0" y="0"/>
                </a:lnTo>
                <a:close/>
              </a:path>
            </a:pathLst>
          </a:custGeom>
          <a:blipFill>
            <a:blip r:embed="rId4"/>
            <a:stretch>
              <a:fillRect/>
            </a:stretch>
          </a:blipFill>
        </p:spPr>
      </p:sp>
      <p:sp>
        <p:nvSpPr>
          <p:cNvPr id="8" name="TextBox 8"/>
          <p:cNvSpPr txBox="1"/>
          <p:nvPr/>
        </p:nvSpPr>
        <p:spPr>
          <a:xfrm>
            <a:off x="1028700" y="8848747"/>
            <a:ext cx="2059142" cy="409553"/>
          </a:xfrm>
          <a:prstGeom prst="rect">
            <a:avLst/>
          </a:prstGeom>
        </p:spPr>
        <p:txBody>
          <a:bodyPr lIns="0" tIns="0" rIns="0" bIns="0" rtlCol="0" anchor="t">
            <a:spAutoFit/>
          </a:bodyPr>
          <a:lstStyle/>
          <a:p>
            <a:pPr algn="ctr">
              <a:lnSpc>
                <a:spcPts val="2880"/>
              </a:lnSpc>
              <a:spcBef>
                <a:spcPct val="0"/>
              </a:spcBef>
            </a:pPr>
            <a:r>
              <a:rPr lang="en-US" sz="2400" spc="-9">
                <a:solidFill>
                  <a:srgbClr val="000000"/>
                </a:solidFill>
                <a:latin typeface="Times New Roman"/>
                <a:ea typeface="Times New Roman"/>
                <a:cs typeface="Times New Roman"/>
                <a:sym typeface="Times New Roman"/>
              </a:rPr>
              <a:t>Group 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088749">
            <a:off x="15238549" y="7531796"/>
            <a:ext cx="2440941" cy="2312792"/>
          </a:xfrm>
          <a:custGeom>
            <a:avLst/>
            <a:gdLst/>
            <a:ahLst/>
            <a:cxnLst/>
            <a:rect l="l" t="t" r="r" b="b"/>
            <a:pathLst>
              <a:path w="2440941" h="2312792">
                <a:moveTo>
                  <a:pt x="0" y="0"/>
                </a:moveTo>
                <a:lnTo>
                  <a:pt x="2440941" y="0"/>
                </a:lnTo>
                <a:lnTo>
                  <a:pt x="2440941" y="2312792"/>
                </a:lnTo>
                <a:lnTo>
                  <a:pt x="0" y="2312792"/>
                </a:lnTo>
                <a:lnTo>
                  <a:pt x="0" y="0"/>
                </a:lnTo>
                <a:close/>
              </a:path>
            </a:pathLst>
          </a:custGeom>
          <a:blipFill>
            <a:blip r:embed="rId2"/>
            <a:stretch>
              <a:fillRect/>
            </a:stretch>
          </a:blipFill>
        </p:spPr>
      </p:sp>
      <p:sp>
        <p:nvSpPr>
          <p:cNvPr id="3" name="Freeform 3"/>
          <p:cNvSpPr/>
          <p:nvPr/>
        </p:nvSpPr>
        <p:spPr>
          <a:xfrm rot="313119">
            <a:off x="13667511" y="-2216185"/>
            <a:ext cx="5583018" cy="5338761"/>
          </a:xfrm>
          <a:custGeom>
            <a:avLst/>
            <a:gdLst/>
            <a:ahLst/>
            <a:cxnLst/>
            <a:rect l="l" t="t" r="r" b="b"/>
            <a:pathLst>
              <a:path w="5583018" h="5338761">
                <a:moveTo>
                  <a:pt x="0" y="0"/>
                </a:moveTo>
                <a:lnTo>
                  <a:pt x="5583018" y="0"/>
                </a:lnTo>
                <a:lnTo>
                  <a:pt x="5583018" y="5338761"/>
                </a:lnTo>
                <a:lnTo>
                  <a:pt x="0" y="5338761"/>
                </a:lnTo>
                <a:lnTo>
                  <a:pt x="0" y="0"/>
                </a:lnTo>
                <a:close/>
              </a:path>
            </a:pathLst>
          </a:custGeom>
          <a:blipFill>
            <a:blip r:embed="rId3"/>
            <a:stretch>
              <a:fillRect/>
            </a:stretch>
          </a:blipFill>
        </p:spPr>
      </p:sp>
      <p:sp>
        <p:nvSpPr>
          <p:cNvPr id="4" name="Freeform 4"/>
          <p:cNvSpPr/>
          <p:nvPr/>
        </p:nvSpPr>
        <p:spPr>
          <a:xfrm rot="1705580">
            <a:off x="-2362671" y="6401890"/>
            <a:ext cx="7824542" cy="6963843"/>
          </a:xfrm>
          <a:custGeom>
            <a:avLst/>
            <a:gdLst/>
            <a:ahLst/>
            <a:cxnLst/>
            <a:rect l="l" t="t" r="r" b="b"/>
            <a:pathLst>
              <a:path w="7824542" h="6963843">
                <a:moveTo>
                  <a:pt x="0" y="0"/>
                </a:moveTo>
                <a:lnTo>
                  <a:pt x="7824542" y="0"/>
                </a:lnTo>
                <a:lnTo>
                  <a:pt x="7824542" y="6963843"/>
                </a:lnTo>
                <a:lnTo>
                  <a:pt x="0" y="6963843"/>
                </a:lnTo>
                <a:lnTo>
                  <a:pt x="0" y="0"/>
                </a:lnTo>
                <a:close/>
              </a:path>
            </a:pathLst>
          </a:custGeom>
          <a:blipFill>
            <a:blip r:embed="rId4"/>
            <a:stretch>
              <a:fillRect/>
            </a:stretch>
          </a:blipFill>
        </p:spPr>
      </p:sp>
      <p:sp>
        <p:nvSpPr>
          <p:cNvPr id="5" name="Freeform 5"/>
          <p:cNvSpPr/>
          <p:nvPr/>
        </p:nvSpPr>
        <p:spPr>
          <a:xfrm rot="6959566">
            <a:off x="-761750" y="523555"/>
            <a:ext cx="2895099" cy="2768439"/>
          </a:xfrm>
          <a:custGeom>
            <a:avLst/>
            <a:gdLst/>
            <a:ahLst/>
            <a:cxnLst/>
            <a:rect l="l" t="t" r="r" b="b"/>
            <a:pathLst>
              <a:path w="2895099" h="2768439">
                <a:moveTo>
                  <a:pt x="0" y="0"/>
                </a:moveTo>
                <a:lnTo>
                  <a:pt x="2895100" y="0"/>
                </a:lnTo>
                <a:lnTo>
                  <a:pt x="2895100" y="2768439"/>
                </a:lnTo>
                <a:lnTo>
                  <a:pt x="0" y="2768439"/>
                </a:lnTo>
                <a:lnTo>
                  <a:pt x="0" y="0"/>
                </a:lnTo>
                <a:close/>
              </a:path>
            </a:pathLst>
          </a:custGeom>
          <a:blipFill>
            <a:blip r:embed="rId3"/>
            <a:stretch>
              <a:fillRect/>
            </a:stretch>
          </a:blipFill>
        </p:spPr>
      </p:sp>
      <p:sp>
        <p:nvSpPr>
          <p:cNvPr id="6" name="TextBox 6"/>
          <p:cNvSpPr txBox="1"/>
          <p:nvPr/>
        </p:nvSpPr>
        <p:spPr>
          <a:xfrm>
            <a:off x="6067051" y="614354"/>
            <a:ext cx="5902331" cy="1143437"/>
          </a:xfrm>
          <a:prstGeom prst="rect">
            <a:avLst/>
          </a:prstGeom>
        </p:spPr>
        <p:txBody>
          <a:bodyPr lIns="0" tIns="0" rIns="0" bIns="0" rtlCol="0" anchor="t">
            <a:spAutoFit/>
          </a:bodyPr>
          <a:lstStyle/>
          <a:p>
            <a:pPr algn="l">
              <a:lnSpc>
                <a:spcPts val="9053"/>
              </a:lnSpc>
            </a:pPr>
            <a:r>
              <a:rPr lang="en-US" sz="7672" b="1">
                <a:solidFill>
                  <a:srgbClr val="731F7D"/>
                </a:solidFill>
                <a:latin typeface="HK Grotesk Bold"/>
                <a:ea typeface="HK Grotesk Bold"/>
                <a:cs typeface="HK Grotesk Bold"/>
                <a:sym typeface="HK Grotesk Bold"/>
              </a:rPr>
              <a:t>Observations</a:t>
            </a:r>
          </a:p>
        </p:txBody>
      </p:sp>
      <p:sp>
        <p:nvSpPr>
          <p:cNvPr id="7" name="TextBox 7"/>
          <p:cNvSpPr txBox="1"/>
          <p:nvPr/>
        </p:nvSpPr>
        <p:spPr>
          <a:xfrm>
            <a:off x="6224651" y="2815620"/>
            <a:ext cx="10076106" cy="3638726"/>
          </a:xfrm>
          <a:prstGeom prst="rect">
            <a:avLst/>
          </a:prstGeom>
        </p:spPr>
        <p:txBody>
          <a:bodyPr lIns="0" tIns="0" rIns="0" bIns="0" rtlCol="0" anchor="t">
            <a:spAutoFit/>
          </a:bodyPr>
          <a:lstStyle/>
          <a:p>
            <a:pPr marL="640075" lvl="1" indent="-320037" algn="l">
              <a:lnSpc>
                <a:spcPts val="3557"/>
              </a:lnSpc>
              <a:buFont typeface="Arial"/>
              <a:buChar char="•"/>
            </a:pPr>
            <a:r>
              <a:rPr lang="en-US" sz="2964">
                <a:solidFill>
                  <a:srgbClr val="000000"/>
                </a:solidFill>
                <a:latin typeface="Times New Roman"/>
                <a:ea typeface="Times New Roman"/>
                <a:cs typeface="Times New Roman"/>
                <a:sym typeface="Times New Roman"/>
              </a:rPr>
              <a:t>Lead Source_Olark Chat</a:t>
            </a:r>
          </a:p>
          <a:p>
            <a:pPr marL="640075" lvl="1" indent="-320037" algn="l">
              <a:lnSpc>
                <a:spcPts val="3557"/>
              </a:lnSpc>
              <a:buFont typeface="Arial"/>
              <a:buChar char="•"/>
            </a:pPr>
            <a:r>
              <a:rPr lang="en-US" sz="2964" spc="-20">
                <a:solidFill>
                  <a:srgbClr val="000000"/>
                </a:solidFill>
                <a:latin typeface="Times New Roman"/>
                <a:ea typeface="Times New Roman"/>
                <a:cs typeface="Times New Roman"/>
                <a:sym typeface="Times New Roman"/>
              </a:rPr>
              <a:t>Specialization_Others</a:t>
            </a:r>
          </a:p>
          <a:p>
            <a:pPr marL="640075" lvl="1" indent="-320037" algn="l">
              <a:lnSpc>
                <a:spcPts val="3557"/>
              </a:lnSpc>
              <a:buFont typeface="Arial"/>
              <a:buChar char="•"/>
            </a:pPr>
            <a:r>
              <a:rPr lang="en-US" sz="2964" spc="-20">
                <a:solidFill>
                  <a:srgbClr val="000000"/>
                </a:solidFill>
                <a:latin typeface="Times New Roman"/>
                <a:ea typeface="Times New Roman"/>
                <a:cs typeface="Times New Roman"/>
                <a:sym typeface="Times New Roman"/>
              </a:rPr>
              <a:t>Lead Origin_Lead Add Form</a:t>
            </a:r>
          </a:p>
          <a:p>
            <a:pPr marL="640075" lvl="1" indent="-320037" algn="l">
              <a:lnSpc>
                <a:spcPts val="3557"/>
              </a:lnSpc>
              <a:buFont typeface="Arial"/>
              <a:buChar char="•"/>
            </a:pPr>
            <a:r>
              <a:rPr lang="en-US" sz="2964" spc="-20">
                <a:solidFill>
                  <a:srgbClr val="000000"/>
                </a:solidFill>
                <a:latin typeface="Times New Roman"/>
                <a:ea typeface="Times New Roman"/>
                <a:cs typeface="Times New Roman"/>
                <a:sym typeface="Times New Roman"/>
              </a:rPr>
              <a:t>Lead Source_Welingak Website</a:t>
            </a:r>
          </a:p>
          <a:p>
            <a:pPr marL="640075" lvl="1" indent="-320037" algn="l">
              <a:lnSpc>
                <a:spcPts val="3557"/>
              </a:lnSpc>
              <a:buFont typeface="Arial"/>
              <a:buChar char="•"/>
            </a:pPr>
            <a:r>
              <a:rPr lang="en-US" sz="2964" spc="-20">
                <a:solidFill>
                  <a:srgbClr val="000000"/>
                </a:solidFill>
                <a:latin typeface="Times New Roman"/>
                <a:ea typeface="Times New Roman"/>
                <a:cs typeface="Times New Roman"/>
                <a:sym typeface="Times New Roman"/>
              </a:rPr>
              <a:t>Total Time Spent on Website</a:t>
            </a:r>
          </a:p>
          <a:p>
            <a:pPr marL="640075" lvl="1" indent="-320037" algn="l">
              <a:lnSpc>
                <a:spcPts val="3557"/>
              </a:lnSpc>
              <a:buFont typeface="Arial"/>
              <a:buChar char="•"/>
            </a:pPr>
            <a:r>
              <a:rPr lang="en-US" sz="2964" spc="-20">
                <a:solidFill>
                  <a:srgbClr val="000000"/>
                </a:solidFill>
                <a:latin typeface="Times New Roman"/>
                <a:ea typeface="Times New Roman"/>
                <a:cs typeface="Times New Roman"/>
                <a:sym typeface="Times New Roman"/>
              </a:rPr>
              <a:t>Lead Origin_Landing Page Submission</a:t>
            </a:r>
          </a:p>
          <a:p>
            <a:pPr marL="640075" lvl="1" indent="-320037" algn="l">
              <a:lnSpc>
                <a:spcPts val="3557"/>
              </a:lnSpc>
              <a:buFont typeface="Arial"/>
              <a:buChar char="•"/>
            </a:pPr>
            <a:r>
              <a:rPr lang="en-US" sz="2964" spc="-20">
                <a:solidFill>
                  <a:srgbClr val="000000"/>
                </a:solidFill>
                <a:latin typeface="Times New Roman"/>
                <a:ea typeface="Times New Roman"/>
                <a:cs typeface="Times New Roman"/>
                <a:sym typeface="Times New Roman"/>
              </a:rPr>
              <a:t>What is your current occupation_Working Professionals</a:t>
            </a:r>
          </a:p>
          <a:p>
            <a:pPr marL="640075" lvl="1" indent="-320037" algn="l">
              <a:lnSpc>
                <a:spcPts val="3557"/>
              </a:lnSpc>
              <a:buFont typeface="Arial"/>
              <a:buChar char="•"/>
            </a:pPr>
            <a:r>
              <a:rPr lang="en-US" sz="2964" spc="-20">
                <a:solidFill>
                  <a:srgbClr val="000000"/>
                </a:solidFill>
                <a:latin typeface="Times New Roman"/>
                <a:ea typeface="Times New Roman"/>
                <a:cs typeface="Times New Roman"/>
                <a:sym typeface="Times New Roman"/>
              </a:rPr>
              <a:t>Do Not Email</a:t>
            </a:r>
          </a:p>
        </p:txBody>
      </p:sp>
      <p:sp>
        <p:nvSpPr>
          <p:cNvPr id="8" name="TextBox 8"/>
          <p:cNvSpPr txBox="1"/>
          <p:nvPr/>
        </p:nvSpPr>
        <p:spPr>
          <a:xfrm>
            <a:off x="2788754" y="2815620"/>
            <a:ext cx="3207298" cy="1733726"/>
          </a:xfrm>
          <a:prstGeom prst="rect">
            <a:avLst/>
          </a:prstGeom>
        </p:spPr>
        <p:txBody>
          <a:bodyPr lIns="0" tIns="0" rIns="0" bIns="0" rtlCol="0" anchor="t">
            <a:spAutoFit/>
          </a:bodyPr>
          <a:lstStyle/>
          <a:p>
            <a:pPr algn="l">
              <a:lnSpc>
                <a:spcPts val="3359"/>
              </a:lnSpc>
            </a:pPr>
            <a:r>
              <a:rPr lang="en-US" sz="2799" b="1" spc="-12">
                <a:solidFill>
                  <a:srgbClr val="000000"/>
                </a:solidFill>
                <a:latin typeface="Times New Roman Bold"/>
                <a:ea typeface="Times New Roman Bold"/>
                <a:cs typeface="Times New Roman Bold"/>
                <a:sym typeface="Times New Roman Bold"/>
              </a:rPr>
              <a:t>Train Data:</a:t>
            </a:r>
          </a:p>
          <a:p>
            <a:pPr algn="l">
              <a:lnSpc>
                <a:spcPts val="3359"/>
              </a:lnSpc>
            </a:pPr>
            <a:r>
              <a:rPr lang="en-US" sz="2799" b="1" spc="-12">
                <a:solidFill>
                  <a:srgbClr val="000000"/>
                </a:solidFill>
                <a:latin typeface="Times New Roman Bold"/>
                <a:ea typeface="Times New Roman Bold"/>
                <a:cs typeface="Times New Roman Bold"/>
                <a:sym typeface="Times New Roman Bold"/>
              </a:rPr>
              <a:t>Accuracy : 80%</a:t>
            </a:r>
          </a:p>
          <a:p>
            <a:pPr algn="l">
              <a:lnSpc>
                <a:spcPts val="3359"/>
              </a:lnSpc>
            </a:pPr>
            <a:r>
              <a:rPr lang="en-US" sz="2799" b="1" spc="-12">
                <a:solidFill>
                  <a:srgbClr val="000000"/>
                </a:solidFill>
                <a:latin typeface="Times New Roman Bold"/>
                <a:ea typeface="Times New Roman Bold"/>
                <a:cs typeface="Times New Roman Bold"/>
                <a:sym typeface="Times New Roman Bold"/>
              </a:rPr>
              <a:t>Sensitivity : 77%</a:t>
            </a:r>
          </a:p>
          <a:p>
            <a:pPr algn="l">
              <a:lnSpc>
                <a:spcPts val="3359"/>
              </a:lnSpc>
            </a:pPr>
            <a:r>
              <a:rPr lang="en-US" sz="2799" b="1" spc="-12">
                <a:solidFill>
                  <a:srgbClr val="000000"/>
                </a:solidFill>
                <a:latin typeface="Times New Roman Bold"/>
                <a:ea typeface="Times New Roman Bold"/>
                <a:cs typeface="Times New Roman Bold"/>
                <a:sym typeface="Times New Roman Bold"/>
              </a:rPr>
              <a:t>Specificity : 80%</a:t>
            </a:r>
          </a:p>
        </p:txBody>
      </p:sp>
      <p:sp>
        <p:nvSpPr>
          <p:cNvPr id="9" name="TextBox 9"/>
          <p:cNvSpPr txBox="1"/>
          <p:nvPr/>
        </p:nvSpPr>
        <p:spPr>
          <a:xfrm>
            <a:off x="2788754" y="4720620"/>
            <a:ext cx="3207298" cy="1733726"/>
          </a:xfrm>
          <a:prstGeom prst="rect">
            <a:avLst/>
          </a:prstGeom>
        </p:spPr>
        <p:txBody>
          <a:bodyPr lIns="0" tIns="0" rIns="0" bIns="0" rtlCol="0" anchor="t">
            <a:spAutoFit/>
          </a:bodyPr>
          <a:lstStyle/>
          <a:p>
            <a:pPr algn="l">
              <a:lnSpc>
                <a:spcPts val="3359"/>
              </a:lnSpc>
            </a:pPr>
            <a:r>
              <a:rPr lang="en-US" sz="2799" b="1" spc="-24">
                <a:solidFill>
                  <a:srgbClr val="000000"/>
                </a:solidFill>
                <a:latin typeface="Times New Roman Bold"/>
                <a:ea typeface="Times New Roman Bold"/>
                <a:cs typeface="Times New Roman Bold"/>
                <a:sym typeface="Times New Roman Bold"/>
              </a:rPr>
              <a:t>Test Data:</a:t>
            </a:r>
          </a:p>
          <a:p>
            <a:pPr algn="l">
              <a:lnSpc>
                <a:spcPts val="3359"/>
              </a:lnSpc>
            </a:pPr>
            <a:r>
              <a:rPr lang="en-US" sz="2799" b="1" spc="-24">
                <a:solidFill>
                  <a:srgbClr val="000000"/>
                </a:solidFill>
                <a:latin typeface="Times New Roman Bold"/>
                <a:ea typeface="Times New Roman Bold"/>
                <a:cs typeface="Times New Roman Bold"/>
                <a:sym typeface="Times New Roman Bold"/>
              </a:rPr>
              <a:t>Accuracy : 80%</a:t>
            </a:r>
          </a:p>
          <a:p>
            <a:pPr algn="l">
              <a:lnSpc>
                <a:spcPts val="3359"/>
              </a:lnSpc>
            </a:pPr>
            <a:r>
              <a:rPr lang="en-US" sz="2799" b="1" spc="-24">
                <a:solidFill>
                  <a:srgbClr val="000000"/>
                </a:solidFill>
                <a:latin typeface="Times New Roman Bold"/>
                <a:ea typeface="Times New Roman Bold"/>
                <a:cs typeface="Times New Roman Bold"/>
                <a:sym typeface="Times New Roman Bold"/>
              </a:rPr>
              <a:t>Sensitivity : 77%</a:t>
            </a:r>
          </a:p>
          <a:p>
            <a:pPr algn="l">
              <a:lnSpc>
                <a:spcPts val="3359"/>
              </a:lnSpc>
            </a:pPr>
            <a:r>
              <a:rPr lang="en-US" sz="2799" b="1" spc="-24">
                <a:solidFill>
                  <a:srgbClr val="000000"/>
                </a:solidFill>
                <a:latin typeface="Times New Roman Bold"/>
                <a:ea typeface="Times New Roman Bold"/>
                <a:cs typeface="Times New Roman Bold"/>
                <a:sym typeface="Times New Roman Bold"/>
              </a:rPr>
              <a:t>Specificity : 80%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13119">
            <a:off x="-2486295" y="7617619"/>
            <a:ext cx="5583018" cy="5338761"/>
          </a:xfrm>
          <a:custGeom>
            <a:avLst/>
            <a:gdLst/>
            <a:ahLst/>
            <a:cxnLst/>
            <a:rect l="l" t="t" r="r" b="b"/>
            <a:pathLst>
              <a:path w="5583018" h="5338761">
                <a:moveTo>
                  <a:pt x="0" y="0"/>
                </a:moveTo>
                <a:lnTo>
                  <a:pt x="5583018" y="0"/>
                </a:lnTo>
                <a:lnTo>
                  <a:pt x="5583018" y="5338762"/>
                </a:lnTo>
                <a:lnTo>
                  <a:pt x="0" y="5338762"/>
                </a:lnTo>
                <a:lnTo>
                  <a:pt x="0" y="0"/>
                </a:lnTo>
                <a:close/>
              </a:path>
            </a:pathLst>
          </a:custGeom>
          <a:blipFill>
            <a:blip r:embed="rId2"/>
            <a:stretch>
              <a:fillRect/>
            </a:stretch>
          </a:blipFill>
        </p:spPr>
      </p:sp>
      <p:sp>
        <p:nvSpPr>
          <p:cNvPr id="3" name="Freeform 3"/>
          <p:cNvSpPr/>
          <p:nvPr/>
        </p:nvSpPr>
        <p:spPr>
          <a:xfrm rot="1705580">
            <a:off x="13630400" y="6586037"/>
            <a:ext cx="7824542" cy="6963843"/>
          </a:xfrm>
          <a:custGeom>
            <a:avLst/>
            <a:gdLst/>
            <a:ahLst/>
            <a:cxnLst/>
            <a:rect l="l" t="t" r="r" b="b"/>
            <a:pathLst>
              <a:path w="7824542" h="6963843">
                <a:moveTo>
                  <a:pt x="0" y="0"/>
                </a:moveTo>
                <a:lnTo>
                  <a:pt x="7824543" y="0"/>
                </a:lnTo>
                <a:lnTo>
                  <a:pt x="7824543" y="6963843"/>
                </a:lnTo>
                <a:lnTo>
                  <a:pt x="0" y="6963843"/>
                </a:lnTo>
                <a:lnTo>
                  <a:pt x="0" y="0"/>
                </a:lnTo>
                <a:close/>
              </a:path>
            </a:pathLst>
          </a:custGeom>
          <a:blipFill>
            <a:blip r:embed="rId3"/>
            <a:stretch>
              <a:fillRect/>
            </a:stretch>
          </a:blipFill>
        </p:spPr>
      </p:sp>
      <p:sp>
        <p:nvSpPr>
          <p:cNvPr id="4" name="Freeform 4"/>
          <p:cNvSpPr/>
          <p:nvPr/>
        </p:nvSpPr>
        <p:spPr>
          <a:xfrm rot="6959566">
            <a:off x="1568899" y="-1132010"/>
            <a:ext cx="2895099" cy="2768439"/>
          </a:xfrm>
          <a:custGeom>
            <a:avLst/>
            <a:gdLst/>
            <a:ahLst/>
            <a:cxnLst/>
            <a:rect l="l" t="t" r="r" b="b"/>
            <a:pathLst>
              <a:path w="2895099" h="2768439">
                <a:moveTo>
                  <a:pt x="0" y="0"/>
                </a:moveTo>
                <a:lnTo>
                  <a:pt x="2895099" y="0"/>
                </a:lnTo>
                <a:lnTo>
                  <a:pt x="2895099" y="2768439"/>
                </a:lnTo>
                <a:lnTo>
                  <a:pt x="0" y="2768439"/>
                </a:lnTo>
                <a:lnTo>
                  <a:pt x="0" y="0"/>
                </a:lnTo>
                <a:close/>
              </a:path>
            </a:pathLst>
          </a:custGeom>
          <a:blipFill>
            <a:blip r:embed="rId2"/>
            <a:stretch>
              <a:fillRect/>
            </a:stretch>
          </a:blipFill>
        </p:spPr>
      </p:sp>
      <p:sp>
        <p:nvSpPr>
          <p:cNvPr id="5" name="TextBox 5"/>
          <p:cNvSpPr txBox="1"/>
          <p:nvPr/>
        </p:nvSpPr>
        <p:spPr>
          <a:xfrm>
            <a:off x="6490193" y="1273365"/>
            <a:ext cx="5307614" cy="1143343"/>
          </a:xfrm>
          <a:prstGeom prst="rect">
            <a:avLst/>
          </a:prstGeom>
        </p:spPr>
        <p:txBody>
          <a:bodyPr lIns="0" tIns="0" rIns="0" bIns="0" rtlCol="0" anchor="t">
            <a:spAutoFit/>
          </a:bodyPr>
          <a:lstStyle/>
          <a:p>
            <a:pPr algn="l">
              <a:lnSpc>
                <a:spcPts val="9053"/>
              </a:lnSpc>
            </a:pPr>
            <a:r>
              <a:rPr lang="en-US" sz="7672" b="1">
                <a:solidFill>
                  <a:srgbClr val="731F7D"/>
                </a:solidFill>
                <a:latin typeface="HK Grotesk Bold"/>
                <a:ea typeface="HK Grotesk Bold"/>
                <a:cs typeface="HK Grotesk Bold"/>
                <a:sym typeface="HK Grotesk Bold"/>
              </a:rPr>
              <a:t> Conclusion</a:t>
            </a:r>
          </a:p>
        </p:txBody>
      </p:sp>
      <p:sp>
        <p:nvSpPr>
          <p:cNvPr id="6" name="TextBox 6"/>
          <p:cNvSpPr txBox="1"/>
          <p:nvPr/>
        </p:nvSpPr>
        <p:spPr>
          <a:xfrm>
            <a:off x="2506331" y="3385530"/>
            <a:ext cx="13275339" cy="3613572"/>
          </a:xfrm>
          <a:prstGeom prst="rect">
            <a:avLst/>
          </a:prstGeom>
        </p:spPr>
        <p:txBody>
          <a:bodyPr lIns="0" tIns="0" rIns="0" bIns="0" rtlCol="0" anchor="t">
            <a:spAutoFit/>
          </a:bodyPr>
          <a:lstStyle/>
          <a:p>
            <a:pPr marL="533914" lvl="1" indent="-266957" algn="l">
              <a:lnSpc>
                <a:spcPts val="3462"/>
              </a:lnSpc>
              <a:buFont typeface="Arial"/>
              <a:buChar char="•"/>
            </a:pPr>
            <a:r>
              <a:rPr lang="en-US" sz="2472" spc="-24">
                <a:solidFill>
                  <a:srgbClr val="000000"/>
                </a:solidFill>
                <a:latin typeface="Times New Roman"/>
                <a:ea typeface="Times New Roman"/>
                <a:cs typeface="Times New Roman"/>
                <a:sym typeface="Times New Roman"/>
              </a:rPr>
              <a:t>We see that the conversion rate is 30-35% (close to average) for API and Landing page submission. But very low for Lead Add form and Lead import. Therefore we can intervene that we need to focus more on the leads originated from API and Landing page submission.</a:t>
            </a:r>
          </a:p>
          <a:p>
            <a:pPr marL="582928" lvl="1" indent="-291464" algn="l">
              <a:lnSpc>
                <a:spcPts val="3779"/>
              </a:lnSpc>
              <a:buFont typeface="Arial"/>
              <a:buChar char="•"/>
            </a:pPr>
            <a:r>
              <a:rPr lang="en-US" sz="2699" spc="-26">
                <a:solidFill>
                  <a:srgbClr val="000000"/>
                </a:solidFill>
                <a:latin typeface="Times New Roman"/>
                <a:ea typeface="Times New Roman"/>
                <a:cs typeface="Times New Roman"/>
                <a:sym typeface="Times New Roman"/>
              </a:rPr>
              <a:t>We see max number of leads are generated by google / direct traffic. Max conversion ratio is by reference and welingak website.</a:t>
            </a:r>
          </a:p>
          <a:p>
            <a:pPr marL="533914" lvl="1" indent="-266957" algn="l">
              <a:lnSpc>
                <a:spcPts val="3462"/>
              </a:lnSpc>
              <a:buFont typeface="Arial"/>
              <a:buChar char="•"/>
            </a:pPr>
            <a:r>
              <a:rPr lang="en-US" sz="2472" spc="-24">
                <a:solidFill>
                  <a:srgbClr val="000000"/>
                </a:solidFill>
                <a:latin typeface="Times New Roman"/>
                <a:ea typeface="Times New Roman"/>
                <a:cs typeface="Times New Roman"/>
                <a:sym typeface="Times New Roman"/>
              </a:rPr>
              <a:t>Leads who spent more time on website, more likely to convert.</a:t>
            </a:r>
          </a:p>
          <a:p>
            <a:pPr marL="533914" lvl="1" indent="-266957" algn="l">
              <a:lnSpc>
                <a:spcPts val="3462"/>
              </a:lnSpc>
              <a:buFont typeface="Arial"/>
              <a:buChar char="•"/>
            </a:pPr>
            <a:r>
              <a:rPr lang="en-US" sz="2472" spc="-24">
                <a:solidFill>
                  <a:srgbClr val="000000"/>
                </a:solidFill>
                <a:latin typeface="Times New Roman"/>
                <a:ea typeface="Times New Roman"/>
                <a:cs typeface="Times New Roman"/>
                <a:sym typeface="Times New Roman"/>
              </a:rPr>
              <a:t>Most common last activity is email opened. highest rate = SMS Sent. Max are unemployed. Max conversion with working professional.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732677" y="408174"/>
            <a:ext cx="2729129" cy="2585849"/>
          </a:xfrm>
          <a:custGeom>
            <a:avLst/>
            <a:gdLst/>
            <a:ahLst/>
            <a:cxnLst/>
            <a:rect l="l" t="t" r="r" b="b"/>
            <a:pathLst>
              <a:path w="2729129" h="2585849">
                <a:moveTo>
                  <a:pt x="0" y="0"/>
                </a:moveTo>
                <a:lnTo>
                  <a:pt x="2729128" y="0"/>
                </a:lnTo>
                <a:lnTo>
                  <a:pt x="2729128" y="2585850"/>
                </a:lnTo>
                <a:lnTo>
                  <a:pt x="0" y="2585850"/>
                </a:lnTo>
                <a:lnTo>
                  <a:pt x="0" y="0"/>
                </a:lnTo>
                <a:close/>
              </a:path>
            </a:pathLst>
          </a:custGeom>
          <a:blipFill>
            <a:blip r:embed="rId2"/>
            <a:stretch>
              <a:fillRect/>
            </a:stretch>
          </a:blipFill>
        </p:spPr>
      </p:sp>
      <p:sp>
        <p:nvSpPr>
          <p:cNvPr id="3" name="Freeform 3"/>
          <p:cNvSpPr/>
          <p:nvPr/>
        </p:nvSpPr>
        <p:spPr>
          <a:xfrm rot="-447366">
            <a:off x="15111695" y="727755"/>
            <a:ext cx="1517793" cy="1451390"/>
          </a:xfrm>
          <a:custGeom>
            <a:avLst/>
            <a:gdLst/>
            <a:ahLst/>
            <a:cxnLst/>
            <a:rect l="l" t="t" r="r" b="b"/>
            <a:pathLst>
              <a:path w="1517793" h="1451390">
                <a:moveTo>
                  <a:pt x="0" y="0"/>
                </a:moveTo>
                <a:lnTo>
                  <a:pt x="1517793" y="0"/>
                </a:lnTo>
                <a:lnTo>
                  <a:pt x="1517793" y="1451390"/>
                </a:lnTo>
                <a:lnTo>
                  <a:pt x="0" y="1451390"/>
                </a:lnTo>
                <a:lnTo>
                  <a:pt x="0" y="0"/>
                </a:lnTo>
                <a:close/>
              </a:path>
            </a:pathLst>
          </a:custGeom>
          <a:blipFill>
            <a:blip r:embed="rId3"/>
            <a:stretch>
              <a:fillRect/>
            </a:stretch>
          </a:blipFill>
        </p:spPr>
      </p:sp>
      <p:sp>
        <p:nvSpPr>
          <p:cNvPr id="4" name="TextBox 4"/>
          <p:cNvSpPr txBox="1"/>
          <p:nvPr/>
        </p:nvSpPr>
        <p:spPr>
          <a:xfrm>
            <a:off x="2347018" y="1215178"/>
            <a:ext cx="14019242" cy="1056224"/>
          </a:xfrm>
          <a:prstGeom prst="rect">
            <a:avLst/>
          </a:prstGeom>
        </p:spPr>
        <p:txBody>
          <a:bodyPr lIns="0" tIns="0" rIns="0" bIns="0" rtlCol="0" anchor="t">
            <a:spAutoFit/>
          </a:bodyPr>
          <a:lstStyle/>
          <a:p>
            <a:pPr algn="l">
              <a:lnSpc>
                <a:spcPts val="8345"/>
              </a:lnSpc>
            </a:pPr>
            <a:r>
              <a:rPr lang="en-US" sz="7072" b="1">
                <a:solidFill>
                  <a:srgbClr val="FFFFFF"/>
                </a:solidFill>
                <a:latin typeface="HK Grotesk Bold"/>
                <a:ea typeface="HK Grotesk Bold"/>
                <a:cs typeface="HK Grotesk Bold"/>
                <a:sym typeface="HK Grotesk Bold"/>
              </a:rPr>
              <a:t>Contents</a:t>
            </a:r>
          </a:p>
        </p:txBody>
      </p:sp>
      <p:sp>
        <p:nvSpPr>
          <p:cNvPr id="5" name="TextBox 5"/>
          <p:cNvSpPr txBox="1"/>
          <p:nvPr/>
        </p:nvSpPr>
        <p:spPr>
          <a:xfrm>
            <a:off x="2347018" y="3581777"/>
            <a:ext cx="9043230" cy="3667434"/>
          </a:xfrm>
          <a:prstGeom prst="rect">
            <a:avLst/>
          </a:prstGeom>
        </p:spPr>
        <p:txBody>
          <a:bodyPr lIns="0" tIns="0" rIns="0" bIns="0" rtlCol="0" anchor="t">
            <a:spAutoFit/>
          </a:bodyPr>
          <a:lstStyle/>
          <a:p>
            <a:pPr marL="734059" lvl="1" indent="-367030" algn="l">
              <a:lnSpc>
                <a:spcPts val="4079"/>
              </a:lnSpc>
              <a:buFont typeface="Arial"/>
              <a:buChar char="•"/>
            </a:pPr>
            <a:r>
              <a:rPr lang="en-US" sz="3399" b="1" spc="-12">
                <a:solidFill>
                  <a:srgbClr val="FFFFFF"/>
                </a:solidFill>
                <a:latin typeface="Times New Roman Bold"/>
                <a:ea typeface="Times New Roman Bold"/>
                <a:cs typeface="Times New Roman Bold"/>
                <a:sym typeface="Times New Roman Bold"/>
              </a:rPr>
              <a:t>Problem statement</a:t>
            </a:r>
          </a:p>
          <a:p>
            <a:pPr marL="734059" lvl="1" indent="-367030" algn="l">
              <a:lnSpc>
                <a:spcPts val="4079"/>
              </a:lnSpc>
              <a:buFont typeface="Arial"/>
              <a:buChar char="•"/>
            </a:pPr>
            <a:r>
              <a:rPr lang="en-US" sz="3399" b="1" spc="-12">
                <a:solidFill>
                  <a:srgbClr val="FFFFFF"/>
                </a:solidFill>
                <a:latin typeface="Times New Roman Bold"/>
                <a:ea typeface="Times New Roman Bold"/>
                <a:cs typeface="Times New Roman Bold"/>
                <a:sym typeface="Times New Roman Bold"/>
              </a:rPr>
              <a:t>Problem approach</a:t>
            </a:r>
          </a:p>
          <a:p>
            <a:pPr marL="734059" lvl="1" indent="-367030" algn="l">
              <a:lnSpc>
                <a:spcPts val="4079"/>
              </a:lnSpc>
              <a:buFont typeface="Arial"/>
              <a:buChar char="•"/>
            </a:pPr>
            <a:r>
              <a:rPr lang="en-US" sz="3399" b="1" spc="-32">
                <a:solidFill>
                  <a:srgbClr val="FFFFFF"/>
                </a:solidFill>
                <a:latin typeface="Times New Roman Bold"/>
                <a:ea typeface="Times New Roman Bold"/>
                <a:cs typeface="Times New Roman Bold"/>
                <a:sym typeface="Times New Roman Bold"/>
              </a:rPr>
              <a:t>EDA</a:t>
            </a:r>
          </a:p>
          <a:p>
            <a:pPr marL="734059" lvl="1" indent="-367030" algn="l">
              <a:lnSpc>
                <a:spcPts val="4079"/>
              </a:lnSpc>
              <a:buFont typeface="Arial"/>
              <a:buChar char="•"/>
            </a:pPr>
            <a:r>
              <a:rPr lang="en-US" sz="3399" b="1" spc="-12">
                <a:solidFill>
                  <a:srgbClr val="FFFFFF"/>
                </a:solidFill>
                <a:latin typeface="Times New Roman Bold"/>
                <a:ea typeface="Times New Roman Bold"/>
                <a:cs typeface="Times New Roman Bold"/>
                <a:sym typeface="Times New Roman Bold"/>
              </a:rPr>
              <a:t>Correlations</a:t>
            </a:r>
          </a:p>
          <a:p>
            <a:pPr marL="734059" lvl="1" indent="-367030" algn="l">
              <a:lnSpc>
                <a:spcPts val="4079"/>
              </a:lnSpc>
              <a:buFont typeface="Arial"/>
              <a:buChar char="•"/>
            </a:pPr>
            <a:r>
              <a:rPr lang="en-US" sz="3399" b="1" spc="-12">
                <a:solidFill>
                  <a:srgbClr val="FFFFFF"/>
                </a:solidFill>
                <a:latin typeface="Times New Roman Bold"/>
                <a:ea typeface="Times New Roman Bold"/>
                <a:cs typeface="Times New Roman Bold"/>
                <a:sym typeface="Times New Roman Bold"/>
              </a:rPr>
              <a:t>Model Evaluation</a:t>
            </a:r>
          </a:p>
          <a:p>
            <a:pPr marL="734059" lvl="1" indent="-367030" algn="l">
              <a:lnSpc>
                <a:spcPts val="4079"/>
              </a:lnSpc>
              <a:buFont typeface="Arial"/>
              <a:buChar char="•"/>
            </a:pPr>
            <a:r>
              <a:rPr lang="en-US" sz="3399" b="1" spc="-12">
                <a:solidFill>
                  <a:srgbClr val="FFFFFF"/>
                </a:solidFill>
                <a:latin typeface="Times New Roman Bold"/>
                <a:ea typeface="Times New Roman Bold"/>
                <a:cs typeface="Times New Roman Bold"/>
                <a:sym typeface="Times New Roman Bold"/>
              </a:rPr>
              <a:t>Observations</a:t>
            </a:r>
          </a:p>
          <a:p>
            <a:pPr marL="734059" lvl="1" indent="-367030" algn="l">
              <a:lnSpc>
                <a:spcPts val="4079"/>
              </a:lnSpc>
              <a:buFont typeface="Arial"/>
              <a:buChar char="•"/>
            </a:pPr>
            <a:r>
              <a:rPr lang="en-US" sz="3399" b="1" spc="-12">
                <a:solidFill>
                  <a:srgbClr val="FFFFFF"/>
                </a:solidFill>
                <a:latin typeface="Times New Roman Bold"/>
                <a:ea typeface="Times New Roman Bold"/>
                <a:cs typeface="Times New Roman Bold"/>
                <a:sym typeface="Times New Roman Bold"/>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rot="1298824">
            <a:off x="12555249" y="4939834"/>
            <a:ext cx="6575294" cy="7268784"/>
          </a:xfrm>
          <a:custGeom>
            <a:avLst/>
            <a:gdLst/>
            <a:ahLst/>
            <a:cxnLst/>
            <a:rect l="l" t="t" r="r" b="b"/>
            <a:pathLst>
              <a:path w="6575294" h="7268784">
                <a:moveTo>
                  <a:pt x="0" y="0"/>
                </a:moveTo>
                <a:lnTo>
                  <a:pt x="6575295" y="0"/>
                </a:lnTo>
                <a:lnTo>
                  <a:pt x="6575295" y="7268784"/>
                </a:lnTo>
                <a:lnTo>
                  <a:pt x="0" y="7268784"/>
                </a:lnTo>
                <a:lnTo>
                  <a:pt x="0" y="0"/>
                </a:lnTo>
                <a:close/>
              </a:path>
            </a:pathLst>
          </a:custGeom>
          <a:blipFill>
            <a:blip r:embed="rId2"/>
            <a:stretch>
              <a:fillRect r="-381" b="-1174"/>
            </a:stretch>
          </a:blipFill>
        </p:spPr>
      </p:sp>
      <p:sp>
        <p:nvSpPr>
          <p:cNvPr id="3" name="Freeform 3"/>
          <p:cNvSpPr/>
          <p:nvPr/>
        </p:nvSpPr>
        <p:spPr>
          <a:xfrm rot="-2715964">
            <a:off x="5848171" y="8703785"/>
            <a:ext cx="1844500" cy="1747664"/>
          </a:xfrm>
          <a:custGeom>
            <a:avLst/>
            <a:gdLst/>
            <a:ahLst/>
            <a:cxnLst/>
            <a:rect l="l" t="t" r="r" b="b"/>
            <a:pathLst>
              <a:path w="1844500" h="1747664">
                <a:moveTo>
                  <a:pt x="0" y="0"/>
                </a:moveTo>
                <a:lnTo>
                  <a:pt x="1844501" y="0"/>
                </a:lnTo>
                <a:lnTo>
                  <a:pt x="1844501" y="1747664"/>
                </a:lnTo>
                <a:lnTo>
                  <a:pt x="0" y="1747664"/>
                </a:lnTo>
                <a:lnTo>
                  <a:pt x="0" y="0"/>
                </a:lnTo>
                <a:close/>
              </a:path>
            </a:pathLst>
          </a:custGeom>
          <a:blipFill>
            <a:blip r:embed="rId3"/>
            <a:stretch>
              <a:fillRect/>
            </a:stretch>
          </a:blipFill>
        </p:spPr>
      </p:sp>
      <p:sp>
        <p:nvSpPr>
          <p:cNvPr id="4" name="Freeform 4"/>
          <p:cNvSpPr/>
          <p:nvPr/>
        </p:nvSpPr>
        <p:spPr>
          <a:xfrm rot="-3378125">
            <a:off x="13581122" y="-3837451"/>
            <a:ext cx="4943405" cy="5723190"/>
          </a:xfrm>
          <a:custGeom>
            <a:avLst/>
            <a:gdLst/>
            <a:ahLst/>
            <a:cxnLst/>
            <a:rect l="l" t="t" r="r" b="b"/>
            <a:pathLst>
              <a:path w="4943405" h="5723190">
                <a:moveTo>
                  <a:pt x="0" y="0"/>
                </a:moveTo>
                <a:lnTo>
                  <a:pt x="4943405" y="0"/>
                </a:lnTo>
                <a:lnTo>
                  <a:pt x="4943405" y="5723190"/>
                </a:lnTo>
                <a:lnTo>
                  <a:pt x="0" y="5723190"/>
                </a:lnTo>
                <a:lnTo>
                  <a:pt x="0" y="0"/>
                </a:lnTo>
                <a:close/>
              </a:path>
            </a:pathLst>
          </a:custGeom>
          <a:blipFill>
            <a:blip r:embed="rId4"/>
            <a:stretch>
              <a:fillRect/>
            </a:stretch>
          </a:blipFill>
        </p:spPr>
      </p:sp>
      <p:grpSp>
        <p:nvGrpSpPr>
          <p:cNvPr id="5" name="Group 5"/>
          <p:cNvGrpSpPr/>
          <p:nvPr/>
        </p:nvGrpSpPr>
        <p:grpSpPr>
          <a:xfrm>
            <a:off x="565006" y="454343"/>
            <a:ext cx="8181438" cy="1365051"/>
            <a:chOff x="0" y="0"/>
            <a:chExt cx="10908584" cy="1820068"/>
          </a:xfrm>
        </p:grpSpPr>
        <p:sp>
          <p:nvSpPr>
            <p:cNvPr id="6" name="TextBox 6"/>
            <p:cNvSpPr txBox="1"/>
            <p:nvPr/>
          </p:nvSpPr>
          <p:spPr>
            <a:xfrm>
              <a:off x="0" y="9525"/>
              <a:ext cx="10908584" cy="1014016"/>
            </a:xfrm>
            <a:prstGeom prst="rect">
              <a:avLst/>
            </a:prstGeom>
          </p:spPr>
          <p:txBody>
            <a:bodyPr lIns="0" tIns="0" rIns="0" bIns="0" rtlCol="0" anchor="t">
              <a:spAutoFit/>
            </a:bodyPr>
            <a:lstStyle/>
            <a:p>
              <a:pPr algn="l">
                <a:lnSpc>
                  <a:spcPts val="5956"/>
                </a:lnSpc>
              </a:pPr>
              <a:r>
                <a:rPr lang="en-US" sz="5048" b="1">
                  <a:solidFill>
                    <a:srgbClr val="FFFFFF"/>
                  </a:solidFill>
                  <a:latin typeface="HK Grotesk Bold"/>
                  <a:ea typeface="HK Grotesk Bold"/>
                  <a:cs typeface="HK Grotesk Bold"/>
                  <a:sym typeface="HK Grotesk Bold"/>
                </a:rPr>
                <a:t>PROBLEM STATEMENT </a:t>
              </a:r>
            </a:p>
          </p:txBody>
        </p:sp>
        <p:sp>
          <p:nvSpPr>
            <p:cNvPr id="7" name="TextBox 7"/>
            <p:cNvSpPr txBox="1"/>
            <p:nvPr/>
          </p:nvSpPr>
          <p:spPr>
            <a:xfrm>
              <a:off x="0" y="1478689"/>
              <a:ext cx="6903039" cy="341379"/>
            </a:xfrm>
            <a:prstGeom prst="rect">
              <a:avLst/>
            </a:prstGeom>
          </p:spPr>
          <p:txBody>
            <a:bodyPr lIns="0" tIns="0" rIns="0" bIns="0" rtlCol="0" anchor="t">
              <a:spAutoFit/>
            </a:bodyPr>
            <a:lstStyle/>
            <a:p>
              <a:pPr algn="l">
                <a:lnSpc>
                  <a:spcPts val="2170"/>
                </a:lnSpc>
              </a:pPr>
              <a:r>
                <a:rPr lang="en-US" sz="1550" spc="-15">
                  <a:solidFill>
                    <a:srgbClr val="FFFFFF"/>
                  </a:solidFill>
                  <a:latin typeface="Assistant"/>
                  <a:ea typeface="Assistant"/>
                  <a:cs typeface="Assistant"/>
                  <a:sym typeface="Assistant"/>
                </a:rPr>
                <a:t> </a:t>
              </a:r>
            </a:p>
          </p:txBody>
        </p:sp>
      </p:grpSp>
      <p:sp>
        <p:nvSpPr>
          <p:cNvPr id="8" name="TextBox 8"/>
          <p:cNvSpPr txBox="1"/>
          <p:nvPr/>
        </p:nvSpPr>
        <p:spPr>
          <a:xfrm>
            <a:off x="565006" y="1819394"/>
            <a:ext cx="14114615" cy="6713417"/>
          </a:xfrm>
          <a:prstGeom prst="rect">
            <a:avLst/>
          </a:prstGeom>
        </p:spPr>
        <p:txBody>
          <a:bodyPr lIns="0" tIns="0" rIns="0" bIns="0" rtlCol="0" anchor="t">
            <a:spAutoFit/>
          </a:bodyPr>
          <a:lstStyle/>
          <a:p>
            <a:pPr marL="604518" lvl="1" indent="-302259" algn="l">
              <a:lnSpc>
                <a:spcPts val="3303"/>
              </a:lnSpc>
              <a:buFont typeface="Arial"/>
              <a:buChar char="•"/>
            </a:pPr>
            <a:r>
              <a:rPr lang="en-US" sz="2799" b="1">
                <a:solidFill>
                  <a:srgbClr val="FFFFFF"/>
                </a:solidFill>
                <a:latin typeface="HK Grotesk Bold"/>
                <a:ea typeface="HK Grotesk Bold"/>
                <a:cs typeface="HK Grotesk Bold"/>
                <a:sym typeface="HK Grotesk Bold"/>
              </a:rPr>
              <a:t>An education company named X Education sells online courses to industry professionals.</a:t>
            </a:r>
          </a:p>
          <a:p>
            <a:pPr marL="604518" lvl="1" indent="-302259" algn="l">
              <a:lnSpc>
                <a:spcPts val="3303"/>
              </a:lnSpc>
              <a:buFont typeface="Arial"/>
              <a:buChar char="•"/>
            </a:pPr>
            <a:r>
              <a:rPr lang="en-US" sz="2799" b="1">
                <a:solidFill>
                  <a:srgbClr val="FFFFFF"/>
                </a:solidFill>
                <a:latin typeface="HK Grotesk Bold"/>
                <a:ea typeface="HK Grotesk Bold"/>
                <a:cs typeface="HK Grotesk Bold"/>
                <a:sym typeface="HK Grotesk Bold"/>
              </a:rPr>
              <a:t>On any given day, many professionals who are interested in the courses land on their website and browse for courses. They have process of form filling on their website after which the company that individual as a lead.</a:t>
            </a:r>
          </a:p>
          <a:p>
            <a:pPr marL="604518" lvl="1" indent="-302259" algn="l">
              <a:lnSpc>
                <a:spcPts val="3303"/>
              </a:lnSpc>
              <a:buFont typeface="Arial"/>
              <a:buChar char="•"/>
            </a:pPr>
            <a:r>
              <a:rPr lang="en-US" sz="2799" b="1">
                <a:solidFill>
                  <a:srgbClr val="FFFFFF"/>
                </a:solidFill>
                <a:latin typeface="HK Grotesk Bold"/>
                <a:ea typeface="HK Grotesk Bold"/>
                <a:cs typeface="HK Grotesk Bold"/>
                <a:sym typeface="HK Grotesk Bold"/>
              </a:rPr>
              <a:t>Once these leads are acquired, employees from the sales team start making calls, writing emails, etc.Through this process, some of the leads get converted while most do not.</a:t>
            </a:r>
          </a:p>
          <a:p>
            <a:pPr marL="604518" lvl="1" indent="-302259" algn="l">
              <a:lnSpc>
                <a:spcPts val="3303"/>
              </a:lnSpc>
              <a:buFont typeface="Arial"/>
              <a:buChar char="•"/>
            </a:pPr>
            <a:r>
              <a:rPr lang="en-US" sz="2799" b="1">
                <a:solidFill>
                  <a:srgbClr val="FFFFFF"/>
                </a:solidFill>
                <a:latin typeface="HK Grotesk Bold"/>
                <a:ea typeface="HK Grotesk Bold"/>
                <a:cs typeface="HK Grotesk Bold"/>
                <a:sym typeface="HK Grotesk Bold"/>
              </a:rPr>
              <a:t>The typical lead conversion rate at X education is around 30%. Now, this means if, say, they acquire 100 leads in a day, only about 30 of them are converted. To make this process more efficient, the company wishes to identify the most potential leads, also known as Hot Leads.</a:t>
            </a:r>
          </a:p>
          <a:p>
            <a:pPr marL="604518" lvl="1" indent="-302259" algn="l">
              <a:lnSpc>
                <a:spcPts val="3303"/>
              </a:lnSpc>
              <a:buFont typeface="Arial"/>
              <a:buChar char="•"/>
            </a:pPr>
            <a:r>
              <a:rPr lang="en-US" sz="2799" b="1">
                <a:solidFill>
                  <a:srgbClr val="FFFFFF"/>
                </a:solidFill>
                <a:latin typeface="HK Grotesk Bold"/>
                <a:ea typeface="HK Grotesk Bold"/>
                <a:cs typeface="HK Grotesk Bold"/>
                <a:sym typeface="HK Grotesk Bold"/>
              </a:rPr>
              <a:t>If they successfully identify this set of leads, the lead conversion rate should go up as the sales team will now be focusing more on communicating with the potential leads rather than making calls to everyone</a:t>
            </a:r>
          </a:p>
          <a:p>
            <a:pPr algn="l">
              <a:lnSpc>
                <a:spcPts val="3303"/>
              </a:lnSpc>
              <a:spcBef>
                <a:spcPct val="0"/>
              </a:spcBef>
            </a:pPr>
            <a:endParaRPr lang="en-US" sz="2799" b="1">
              <a:solidFill>
                <a:srgbClr val="FFFFFF"/>
              </a:solidFill>
              <a:latin typeface="HK Grotesk Bold"/>
              <a:ea typeface="HK Grotesk Bold"/>
              <a:cs typeface="HK Grotesk Bold"/>
              <a:sym typeface="HK Grotesk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85999" y="1038225"/>
            <a:ext cx="10686655" cy="1065669"/>
          </a:xfrm>
          <a:prstGeom prst="rect">
            <a:avLst/>
          </a:prstGeom>
        </p:spPr>
        <p:txBody>
          <a:bodyPr lIns="0" tIns="0" rIns="0" bIns="0" rtlCol="0" anchor="t">
            <a:spAutoFit/>
          </a:bodyPr>
          <a:lstStyle/>
          <a:p>
            <a:pPr algn="ctr">
              <a:lnSpc>
                <a:spcPts val="8345"/>
              </a:lnSpc>
            </a:pPr>
            <a:r>
              <a:rPr lang="en-US" sz="7072" b="1">
                <a:solidFill>
                  <a:srgbClr val="000000"/>
                </a:solidFill>
                <a:latin typeface="HK Grotesk Bold"/>
                <a:ea typeface="HK Grotesk Bold"/>
                <a:cs typeface="HK Grotesk Bold"/>
                <a:sym typeface="HK Grotesk Bold"/>
              </a:rPr>
              <a:t>Business Objective</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sp>
      <p:sp>
        <p:nvSpPr>
          <p:cNvPr id="4" name="Freeform 4"/>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sp>
      <p:sp>
        <p:nvSpPr>
          <p:cNvPr id="5" name="TextBox 5"/>
          <p:cNvSpPr txBox="1"/>
          <p:nvPr/>
        </p:nvSpPr>
        <p:spPr>
          <a:xfrm>
            <a:off x="2573074" y="3355300"/>
            <a:ext cx="12712505" cy="2655880"/>
          </a:xfrm>
          <a:prstGeom prst="rect">
            <a:avLst/>
          </a:prstGeom>
        </p:spPr>
        <p:txBody>
          <a:bodyPr lIns="0" tIns="0" rIns="0" bIns="0" rtlCol="0" anchor="t">
            <a:spAutoFit/>
          </a:bodyPr>
          <a:lstStyle/>
          <a:p>
            <a:pPr marL="352044" lvl="1" indent="-176022" algn="l">
              <a:lnSpc>
                <a:spcPts val="3452"/>
              </a:lnSpc>
              <a:buFont typeface="Arial"/>
              <a:buChar char="•"/>
            </a:pPr>
            <a:r>
              <a:rPr lang="en-US" sz="2799" dirty="0">
                <a:solidFill>
                  <a:srgbClr val="000000"/>
                </a:solidFill>
                <a:latin typeface="Times New Roman"/>
                <a:ea typeface="Times New Roman"/>
                <a:cs typeface="Times New Roman"/>
                <a:sym typeface="Times New Roman"/>
              </a:rPr>
              <a:t>Lead X wants us to build a model to give every lead a lead score between 0 -100 . So that they can identify the Hot leads and increase their conversion rate as well.</a:t>
            </a:r>
          </a:p>
          <a:p>
            <a:pPr marL="352044" lvl="1" indent="-176022" algn="l">
              <a:lnSpc>
                <a:spcPts val="3452"/>
              </a:lnSpc>
              <a:buFont typeface="Arial"/>
              <a:buChar char="•"/>
            </a:pPr>
            <a:r>
              <a:rPr lang="en-US" sz="2799" dirty="0">
                <a:solidFill>
                  <a:srgbClr val="000000"/>
                </a:solidFill>
                <a:latin typeface="Times New Roman"/>
                <a:ea typeface="Times New Roman"/>
                <a:cs typeface="Times New Roman"/>
                <a:sym typeface="Times New Roman"/>
              </a:rPr>
              <a:t>The CEO want to achieve a lead conversion rate of 80%.</a:t>
            </a:r>
          </a:p>
          <a:p>
            <a:pPr marL="352367" lvl="1" indent="-176183" algn="l">
              <a:lnSpc>
                <a:spcPts val="3440"/>
              </a:lnSpc>
              <a:buFont typeface="Arial"/>
              <a:buChar char="•"/>
            </a:pPr>
            <a:r>
              <a:rPr lang="en-US" sz="2799" dirty="0">
                <a:solidFill>
                  <a:srgbClr val="000000"/>
                </a:solidFill>
                <a:latin typeface="Times New Roman"/>
                <a:ea typeface="Times New Roman"/>
                <a:cs typeface="Times New Roman"/>
                <a:sym typeface="Times New Roman"/>
              </a:rPr>
              <a:t>They want the model to be able to handle future constraints as well like Peak time actions required, how to utilize full man power and after achieving target what should be the approaches.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00672" y="1390788"/>
            <a:ext cx="10686655" cy="1065669"/>
          </a:xfrm>
          <a:prstGeom prst="rect">
            <a:avLst/>
          </a:prstGeom>
        </p:spPr>
        <p:txBody>
          <a:bodyPr lIns="0" tIns="0" rIns="0" bIns="0" rtlCol="0" anchor="t">
            <a:spAutoFit/>
          </a:bodyPr>
          <a:lstStyle/>
          <a:p>
            <a:pPr algn="ctr">
              <a:lnSpc>
                <a:spcPts val="8345"/>
              </a:lnSpc>
            </a:pPr>
            <a:r>
              <a:rPr lang="en-US" sz="7072" b="1">
                <a:solidFill>
                  <a:srgbClr val="000000"/>
                </a:solidFill>
                <a:latin typeface="HK Grotesk Bold"/>
                <a:ea typeface="HK Grotesk Bold"/>
                <a:cs typeface="HK Grotesk Bold"/>
                <a:sym typeface="HK Grotesk Bold"/>
              </a:rPr>
              <a:t>Problem Approach</a:t>
            </a:r>
          </a:p>
        </p:txBody>
      </p:sp>
      <p:sp>
        <p:nvSpPr>
          <p:cNvPr id="3" name="Freeform 3"/>
          <p:cNvSpPr/>
          <p:nvPr/>
        </p:nvSpPr>
        <p:spPr>
          <a:xfrm rot="-10094169">
            <a:off x="-2768217" y="5870308"/>
            <a:ext cx="6176663" cy="5906434"/>
          </a:xfrm>
          <a:custGeom>
            <a:avLst/>
            <a:gdLst/>
            <a:ahLst/>
            <a:cxnLst/>
            <a:rect l="l" t="t" r="r" b="b"/>
            <a:pathLst>
              <a:path w="6176663" h="5906434">
                <a:moveTo>
                  <a:pt x="0" y="0"/>
                </a:moveTo>
                <a:lnTo>
                  <a:pt x="6176663" y="0"/>
                </a:lnTo>
                <a:lnTo>
                  <a:pt x="6176663" y="5906433"/>
                </a:lnTo>
                <a:lnTo>
                  <a:pt x="0" y="5906433"/>
                </a:lnTo>
                <a:lnTo>
                  <a:pt x="0" y="0"/>
                </a:lnTo>
                <a:close/>
              </a:path>
            </a:pathLst>
          </a:custGeom>
          <a:blipFill>
            <a:blip r:embed="rId2"/>
            <a:stretch>
              <a:fillRect/>
            </a:stretch>
          </a:blipFill>
        </p:spPr>
      </p:sp>
      <p:sp>
        <p:nvSpPr>
          <p:cNvPr id="4" name="Freeform 4"/>
          <p:cNvSpPr/>
          <p:nvPr/>
        </p:nvSpPr>
        <p:spPr>
          <a:xfrm rot="9440951">
            <a:off x="-957979" y="335262"/>
            <a:ext cx="2207918" cy="2092002"/>
          </a:xfrm>
          <a:custGeom>
            <a:avLst/>
            <a:gdLst/>
            <a:ahLst/>
            <a:cxnLst/>
            <a:rect l="l" t="t" r="r" b="b"/>
            <a:pathLst>
              <a:path w="2207918" h="2092002">
                <a:moveTo>
                  <a:pt x="0" y="0"/>
                </a:moveTo>
                <a:lnTo>
                  <a:pt x="2207919" y="0"/>
                </a:lnTo>
                <a:lnTo>
                  <a:pt x="2207919" y="2092002"/>
                </a:lnTo>
                <a:lnTo>
                  <a:pt x="0" y="2092002"/>
                </a:lnTo>
                <a:lnTo>
                  <a:pt x="0" y="0"/>
                </a:lnTo>
                <a:close/>
              </a:path>
            </a:pathLst>
          </a:custGeom>
          <a:blipFill>
            <a:blip r:embed="rId3"/>
            <a:stretch>
              <a:fillRect/>
            </a:stretch>
          </a:blipFill>
        </p:spPr>
      </p:sp>
      <p:sp>
        <p:nvSpPr>
          <p:cNvPr id="5" name="TextBox 5"/>
          <p:cNvSpPr txBox="1"/>
          <p:nvPr/>
        </p:nvSpPr>
        <p:spPr>
          <a:xfrm>
            <a:off x="4825118" y="3509721"/>
            <a:ext cx="8390047" cy="4360168"/>
          </a:xfrm>
          <a:prstGeom prst="rect">
            <a:avLst/>
          </a:prstGeom>
        </p:spPr>
        <p:txBody>
          <a:bodyPr lIns="0" tIns="0" rIns="0" bIns="0" rtlCol="0" anchor="t">
            <a:spAutoFit/>
          </a:bodyPr>
          <a:lstStyle/>
          <a:p>
            <a:pPr marL="625555" lvl="1" indent="-312778" algn="l">
              <a:lnSpc>
                <a:spcPts val="3418"/>
              </a:lnSpc>
              <a:buFont typeface="Arial"/>
              <a:buChar char="•"/>
            </a:pPr>
            <a:r>
              <a:rPr lang="en-US" sz="2897" dirty="0">
                <a:solidFill>
                  <a:srgbClr val="000000"/>
                </a:solidFill>
                <a:latin typeface="Times New Roman" panose="02020603050405020304" pitchFamily="18" charset="0"/>
                <a:ea typeface="HK Grotesk"/>
                <a:cs typeface="Times New Roman" panose="02020603050405020304" pitchFamily="18" charset="0"/>
                <a:sym typeface="HK Grotesk"/>
              </a:rPr>
              <a:t>Importing the data and inspecting the data frame</a:t>
            </a:r>
          </a:p>
          <a:p>
            <a:pPr marL="625555" lvl="1" indent="-312778" algn="l">
              <a:lnSpc>
                <a:spcPts val="3418"/>
              </a:lnSpc>
              <a:buFont typeface="Arial"/>
              <a:buChar char="•"/>
            </a:pPr>
            <a:r>
              <a:rPr lang="en-US" sz="2897" spc="-17" dirty="0">
                <a:solidFill>
                  <a:srgbClr val="000000"/>
                </a:solidFill>
                <a:latin typeface="Times New Roman" panose="02020603050405020304" pitchFamily="18" charset="0"/>
                <a:ea typeface="HK Grotesk"/>
                <a:cs typeface="Times New Roman" panose="02020603050405020304" pitchFamily="18" charset="0"/>
                <a:sym typeface="HK Grotesk"/>
              </a:rPr>
              <a:t>Data preparation</a:t>
            </a:r>
          </a:p>
          <a:p>
            <a:pPr marL="625555" lvl="1" indent="-312778" algn="l">
              <a:lnSpc>
                <a:spcPts val="3418"/>
              </a:lnSpc>
              <a:buFont typeface="Arial"/>
              <a:buChar char="•"/>
            </a:pPr>
            <a:r>
              <a:rPr lang="en-US" sz="2897" spc="-49" dirty="0">
                <a:solidFill>
                  <a:srgbClr val="000000"/>
                </a:solidFill>
                <a:latin typeface="Times New Roman" panose="02020603050405020304" pitchFamily="18" charset="0"/>
                <a:ea typeface="HK Grotesk"/>
                <a:cs typeface="Times New Roman" panose="02020603050405020304" pitchFamily="18" charset="0"/>
                <a:sym typeface="HK Grotesk"/>
              </a:rPr>
              <a:t>EDA</a:t>
            </a:r>
          </a:p>
          <a:p>
            <a:pPr marL="625555" lvl="1" indent="-312778" algn="l">
              <a:lnSpc>
                <a:spcPts val="3418"/>
              </a:lnSpc>
              <a:buFont typeface="Arial"/>
              <a:buChar char="•"/>
            </a:pPr>
            <a:r>
              <a:rPr lang="en-US" sz="2897" spc="-49" dirty="0">
                <a:solidFill>
                  <a:srgbClr val="000000"/>
                </a:solidFill>
                <a:latin typeface="Times New Roman" panose="02020603050405020304" pitchFamily="18" charset="0"/>
                <a:ea typeface="HK Grotesk"/>
                <a:cs typeface="Times New Roman" panose="02020603050405020304" pitchFamily="18" charset="0"/>
                <a:sym typeface="HK Grotesk"/>
              </a:rPr>
              <a:t>Dummy variable creation</a:t>
            </a:r>
          </a:p>
          <a:p>
            <a:pPr marL="625555" lvl="1" indent="-312778" algn="l">
              <a:lnSpc>
                <a:spcPts val="3418"/>
              </a:lnSpc>
              <a:buFont typeface="Arial"/>
              <a:buChar char="•"/>
            </a:pPr>
            <a:r>
              <a:rPr lang="en-US" sz="2897" spc="-49" dirty="0">
                <a:solidFill>
                  <a:srgbClr val="000000"/>
                </a:solidFill>
                <a:latin typeface="Times New Roman" panose="02020603050405020304" pitchFamily="18" charset="0"/>
                <a:ea typeface="HK Grotesk"/>
                <a:cs typeface="Times New Roman" panose="02020603050405020304" pitchFamily="18" charset="0"/>
                <a:sym typeface="HK Grotesk"/>
              </a:rPr>
              <a:t>Test-Train split</a:t>
            </a:r>
          </a:p>
          <a:p>
            <a:pPr marL="625555" lvl="1" indent="-312778" algn="l">
              <a:lnSpc>
                <a:spcPts val="3418"/>
              </a:lnSpc>
              <a:buFont typeface="Arial"/>
              <a:buChar char="•"/>
            </a:pPr>
            <a:r>
              <a:rPr lang="en-US" sz="2897" spc="-49" dirty="0">
                <a:solidFill>
                  <a:srgbClr val="000000"/>
                </a:solidFill>
                <a:latin typeface="Times New Roman" panose="02020603050405020304" pitchFamily="18" charset="0"/>
                <a:ea typeface="HK Grotesk"/>
                <a:cs typeface="Times New Roman" panose="02020603050405020304" pitchFamily="18" charset="0"/>
                <a:sym typeface="HK Grotesk"/>
              </a:rPr>
              <a:t>Feature scaling</a:t>
            </a:r>
          </a:p>
          <a:p>
            <a:pPr marL="625555" lvl="1" indent="-312778" algn="l">
              <a:lnSpc>
                <a:spcPts val="3418"/>
              </a:lnSpc>
              <a:buFont typeface="Arial"/>
              <a:buChar char="•"/>
            </a:pPr>
            <a:r>
              <a:rPr lang="en-US" sz="2897" spc="-17" dirty="0">
                <a:solidFill>
                  <a:srgbClr val="000000"/>
                </a:solidFill>
                <a:latin typeface="Times New Roman" panose="02020603050405020304" pitchFamily="18" charset="0"/>
                <a:ea typeface="HK Grotesk"/>
                <a:cs typeface="Times New Roman" panose="02020603050405020304" pitchFamily="18" charset="0"/>
                <a:sym typeface="HK Grotesk"/>
              </a:rPr>
              <a:t>Correlations</a:t>
            </a:r>
          </a:p>
          <a:p>
            <a:pPr marL="625555" lvl="1" indent="-312778" algn="l">
              <a:lnSpc>
                <a:spcPts val="3418"/>
              </a:lnSpc>
              <a:buFont typeface="Arial"/>
              <a:buChar char="•"/>
            </a:pPr>
            <a:r>
              <a:rPr lang="en-US" sz="2897" spc="-17" dirty="0">
                <a:solidFill>
                  <a:srgbClr val="000000"/>
                </a:solidFill>
                <a:latin typeface="Times New Roman" panose="02020603050405020304" pitchFamily="18" charset="0"/>
                <a:ea typeface="HK Grotesk"/>
                <a:cs typeface="Times New Roman" panose="02020603050405020304" pitchFamily="18" charset="0"/>
                <a:sym typeface="HK Grotesk"/>
              </a:rPr>
              <a:t>Model Building (RFE </a:t>
            </a:r>
            <a:r>
              <a:rPr lang="en-US" sz="2897" spc="-17" dirty="0" err="1">
                <a:solidFill>
                  <a:srgbClr val="000000"/>
                </a:solidFill>
                <a:latin typeface="Times New Roman" panose="02020603050405020304" pitchFamily="18" charset="0"/>
                <a:ea typeface="HK Grotesk"/>
                <a:cs typeface="Times New Roman" panose="02020603050405020304" pitchFamily="18" charset="0"/>
                <a:sym typeface="HK Grotesk"/>
              </a:rPr>
              <a:t>Rsquared</a:t>
            </a:r>
            <a:r>
              <a:rPr lang="en-US" sz="2897" spc="-17" dirty="0">
                <a:solidFill>
                  <a:srgbClr val="000000"/>
                </a:solidFill>
                <a:latin typeface="Times New Roman" panose="02020603050405020304" pitchFamily="18" charset="0"/>
                <a:ea typeface="HK Grotesk"/>
                <a:cs typeface="Times New Roman" panose="02020603050405020304" pitchFamily="18" charset="0"/>
                <a:sym typeface="HK Grotesk"/>
              </a:rPr>
              <a:t> VIF and p- values)</a:t>
            </a:r>
          </a:p>
          <a:p>
            <a:pPr marL="625555" lvl="1" indent="-312778" algn="l">
              <a:lnSpc>
                <a:spcPts val="3418"/>
              </a:lnSpc>
              <a:buFont typeface="Arial"/>
              <a:buChar char="•"/>
            </a:pPr>
            <a:r>
              <a:rPr lang="en-US" sz="2897" spc="-17" dirty="0">
                <a:solidFill>
                  <a:srgbClr val="000000"/>
                </a:solidFill>
                <a:latin typeface="Times New Roman" panose="02020603050405020304" pitchFamily="18" charset="0"/>
                <a:ea typeface="HK Grotesk"/>
                <a:cs typeface="Times New Roman" panose="02020603050405020304" pitchFamily="18" charset="0"/>
                <a:sym typeface="HK Grotesk"/>
              </a:rPr>
              <a:t>Model Evaluation</a:t>
            </a:r>
          </a:p>
          <a:p>
            <a:pPr marL="625555" lvl="1" indent="-312778" algn="l">
              <a:lnSpc>
                <a:spcPts val="3418"/>
              </a:lnSpc>
              <a:buFont typeface="Arial"/>
              <a:buChar char="•"/>
            </a:pPr>
            <a:r>
              <a:rPr lang="en-US" sz="2897" spc="-17" dirty="0">
                <a:solidFill>
                  <a:srgbClr val="000000"/>
                </a:solidFill>
                <a:latin typeface="Times New Roman" panose="02020603050405020304" pitchFamily="18" charset="0"/>
                <a:ea typeface="HK Grotesk"/>
                <a:cs typeface="Times New Roman" panose="02020603050405020304" pitchFamily="18" charset="0"/>
                <a:sym typeface="HK Grotesk"/>
              </a:rPr>
              <a:t>Making predictions on test 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665712" y="-314361"/>
            <a:ext cx="2729129" cy="2585849"/>
          </a:xfrm>
          <a:custGeom>
            <a:avLst/>
            <a:gdLst/>
            <a:ahLst/>
            <a:cxnLst/>
            <a:rect l="l" t="t" r="r" b="b"/>
            <a:pathLst>
              <a:path w="2729129" h="2585849">
                <a:moveTo>
                  <a:pt x="0" y="0"/>
                </a:moveTo>
                <a:lnTo>
                  <a:pt x="2729128" y="0"/>
                </a:lnTo>
                <a:lnTo>
                  <a:pt x="2729128" y="2585849"/>
                </a:lnTo>
                <a:lnTo>
                  <a:pt x="0" y="2585849"/>
                </a:lnTo>
                <a:lnTo>
                  <a:pt x="0" y="0"/>
                </a:lnTo>
                <a:close/>
              </a:path>
            </a:pathLst>
          </a:custGeom>
          <a:blipFill>
            <a:blip r:embed="rId2"/>
            <a:stretch>
              <a:fillRect/>
            </a:stretch>
          </a:blipFill>
        </p:spPr>
      </p:sp>
      <p:sp>
        <p:nvSpPr>
          <p:cNvPr id="3" name="Freeform 3"/>
          <p:cNvSpPr/>
          <p:nvPr/>
        </p:nvSpPr>
        <p:spPr>
          <a:xfrm rot="-447366">
            <a:off x="15111695" y="727755"/>
            <a:ext cx="1517793" cy="1451390"/>
          </a:xfrm>
          <a:custGeom>
            <a:avLst/>
            <a:gdLst/>
            <a:ahLst/>
            <a:cxnLst/>
            <a:rect l="l" t="t" r="r" b="b"/>
            <a:pathLst>
              <a:path w="1517793" h="1451390">
                <a:moveTo>
                  <a:pt x="0" y="0"/>
                </a:moveTo>
                <a:lnTo>
                  <a:pt x="1517793" y="0"/>
                </a:lnTo>
                <a:lnTo>
                  <a:pt x="1517793" y="1451390"/>
                </a:lnTo>
                <a:lnTo>
                  <a:pt x="0" y="1451390"/>
                </a:lnTo>
                <a:lnTo>
                  <a:pt x="0" y="0"/>
                </a:lnTo>
                <a:close/>
              </a:path>
            </a:pathLst>
          </a:custGeom>
          <a:blipFill>
            <a:blip r:embed="rId3"/>
            <a:stretch>
              <a:fillRect/>
            </a:stretch>
          </a:blipFill>
        </p:spPr>
      </p:sp>
      <p:sp>
        <p:nvSpPr>
          <p:cNvPr id="4" name="TextBox 4"/>
          <p:cNvSpPr txBox="1"/>
          <p:nvPr/>
        </p:nvSpPr>
        <p:spPr>
          <a:xfrm>
            <a:off x="2314871" y="1646765"/>
            <a:ext cx="9649492" cy="733559"/>
          </a:xfrm>
          <a:prstGeom prst="rect">
            <a:avLst/>
          </a:prstGeom>
        </p:spPr>
        <p:txBody>
          <a:bodyPr lIns="0" tIns="0" rIns="0" bIns="0" rtlCol="0" anchor="t">
            <a:spAutoFit/>
          </a:bodyPr>
          <a:lstStyle/>
          <a:p>
            <a:pPr algn="l">
              <a:lnSpc>
                <a:spcPts val="5744"/>
              </a:lnSpc>
            </a:pPr>
            <a:r>
              <a:rPr lang="en-US" sz="4867" b="1">
                <a:solidFill>
                  <a:srgbClr val="FFFFFF"/>
                </a:solidFill>
                <a:latin typeface="HK Grotesk Bold"/>
                <a:ea typeface="HK Grotesk Bold"/>
                <a:cs typeface="HK Grotesk Bold"/>
                <a:sym typeface="HK Grotesk Bold"/>
              </a:rPr>
              <a:t>EDA – Data Cleaning</a:t>
            </a:r>
          </a:p>
        </p:txBody>
      </p:sp>
      <p:sp>
        <p:nvSpPr>
          <p:cNvPr id="5" name="Freeform 5"/>
          <p:cNvSpPr/>
          <p:nvPr/>
        </p:nvSpPr>
        <p:spPr>
          <a:xfrm>
            <a:off x="2603897" y="3882521"/>
            <a:ext cx="11209425" cy="2262981"/>
          </a:xfrm>
          <a:custGeom>
            <a:avLst/>
            <a:gdLst/>
            <a:ahLst/>
            <a:cxnLst/>
            <a:rect l="l" t="t" r="r" b="b"/>
            <a:pathLst>
              <a:path w="11209425" h="2262981">
                <a:moveTo>
                  <a:pt x="0" y="0"/>
                </a:moveTo>
                <a:lnTo>
                  <a:pt x="11209425" y="0"/>
                </a:lnTo>
                <a:lnTo>
                  <a:pt x="11209425" y="2262981"/>
                </a:lnTo>
                <a:lnTo>
                  <a:pt x="0" y="2262981"/>
                </a:lnTo>
                <a:lnTo>
                  <a:pt x="0" y="0"/>
                </a:lnTo>
                <a:close/>
              </a:path>
            </a:pathLst>
          </a:custGeom>
          <a:blipFill>
            <a:blip r:embed="rId4"/>
            <a:stretch>
              <a:fillRect t="-23558" b="-23558"/>
            </a:stretch>
          </a:blipFill>
        </p:spPr>
      </p:sp>
      <p:sp>
        <p:nvSpPr>
          <p:cNvPr id="6" name="Freeform 6"/>
          <p:cNvSpPr/>
          <p:nvPr/>
        </p:nvSpPr>
        <p:spPr>
          <a:xfrm>
            <a:off x="2603897" y="6324022"/>
            <a:ext cx="11209425" cy="2711958"/>
          </a:xfrm>
          <a:custGeom>
            <a:avLst/>
            <a:gdLst/>
            <a:ahLst/>
            <a:cxnLst/>
            <a:rect l="l" t="t" r="r" b="b"/>
            <a:pathLst>
              <a:path w="11209425" h="2711958">
                <a:moveTo>
                  <a:pt x="0" y="0"/>
                </a:moveTo>
                <a:lnTo>
                  <a:pt x="11209425" y="0"/>
                </a:lnTo>
                <a:lnTo>
                  <a:pt x="11209425" y="2711958"/>
                </a:lnTo>
                <a:lnTo>
                  <a:pt x="0" y="2711958"/>
                </a:lnTo>
                <a:lnTo>
                  <a:pt x="0" y="0"/>
                </a:lnTo>
                <a:close/>
              </a:path>
            </a:pathLst>
          </a:custGeom>
          <a:blipFill>
            <a:blip r:embed="rId5"/>
            <a:stretch>
              <a:fillRect t="-85541" b="-85541"/>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Freeform 2"/>
          <p:cNvSpPr/>
          <p:nvPr/>
        </p:nvSpPr>
        <p:spPr>
          <a:xfrm>
            <a:off x="732677" y="408174"/>
            <a:ext cx="2729129" cy="2585849"/>
          </a:xfrm>
          <a:custGeom>
            <a:avLst/>
            <a:gdLst/>
            <a:ahLst/>
            <a:cxnLst/>
            <a:rect l="l" t="t" r="r" b="b"/>
            <a:pathLst>
              <a:path w="2729129" h="2585849">
                <a:moveTo>
                  <a:pt x="0" y="0"/>
                </a:moveTo>
                <a:lnTo>
                  <a:pt x="2729128" y="0"/>
                </a:lnTo>
                <a:lnTo>
                  <a:pt x="2729128" y="2585850"/>
                </a:lnTo>
                <a:lnTo>
                  <a:pt x="0" y="2585850"/>
                </a:lnTo>
                <a:lnTo>
                  <a:pt x="0" y="0"/>
                </a:lnTo>
                <a:close/>
              </a:path>
            </a:pathLst>
          </a:custGeom>
          <a:blipFill>
            <a:blip r:embed="rId2"/>
            <a:stretch>
              <a:fillRect/>
            </a:stretch>
          </a:blipFill>
        </p:spPr>
      </p:sp>
      <p:sp>
        <p:nvSpPr>
          <p:cNvPr id="3" name="Freeform 3"/>
          <p:cNvSpPr/>
          <p:nvPr/>
        </p:nvSpPr>
        <p:spPr>
          <a:xfrm rot="-447366">
            <a:off x="15918865" y="303005"/>
            <a:ext cx="1517793" cy="1451390"/>
          </a:xfrm>
          <a:custGeom>
            <a:avLst/>
            <a:gdLst/>
            <a:ahLst/>
            <a:cxnLst/>
            <a:rect l="l" t="t" r="r" b="b"/>
            <a:pathLst>
              <a:path w="1517793" h="1451390">
                <a:moveTo>
                  <a:pt x="0" y="0"/>
                </a:moveTo>
                <a:lnTo>
                  <a:pt x="1517794" y="0"/>
                </a:lnTo>
                <a:lnTo>
                  <a:pt x="1517794" y="1451390"/>
                </a:lnTo>
                <a:lnTo>
                  <a:pt x="0" y="1451390"/>
                </a:lnTo>
                <a:lnTo>
                  <a:pt x="0" y="0"/>
                </a:lnTo>
                <a:close/>
              </a:path>
            </a:pathLst>
          </a:custGeom>
          <a:blipFill>
            <a:blip r:embed="rId3"/>
            <a:stretch>
              <a:fillRect/>
            </a:stretch>
          </a:blipFill>
        </p:spPr>
      </p:sp>
      <p:sp>
        <p:nvSpPr>
          <p:cNvPr id="4" name="TextBox 4"/>
          <p:cNvSpPr txBox="1"/>
          <p:nvPr/>
        </p:nvSpPr>
        <p:spPr>
          <a:xfrm>
            <a:off x="4296169" y="1038225"/>
            <a:ext cx="9695662" cy="1056224"/>
          </a:xfrm>
          <a:prstGeom prst="rect">
            <a:avLst/>
          </a:prstGeom>
        </p:spPr>
        <p:txBody>
          <a:bodyPr lIns="0" tIns="0" rIns="0" bIns="0" rtlCol="0" anchor="t">
            <a:spAutoFit/>
          </a:bodyPr>
          <a:lstStyle/>
          <a:p>
            <a:pPr algn="l">
              <a:lnSpc>
                <a:spcPts val="8345"/>
              </a:lnSpc>
            </a:pPr>
            <a:r>
              <a:rPr lang="en-US" sz="7072" b="1">
                <a:solidFill>
                  <a:srgbClr val="FFFFFF"/>
                </a:solidFill>
                <a:latin typeface="HK Grotesk Bold"/>
                <a:ea typeface="HK Grotesk Bold"/>
                <a:cs typeface="HK Grotesk Bold"/>
                <a:sym typeface="HK Grotesk Bold"/>
              </a:rPr>
              <a:t>Lead Source and Origin</a:t>
            </a:r>
          </a:p>
        </p:txBody>
      </p:sp>
      <p:sp>
        <p:nvSpPr>
          <p:cNvPr id="5" name="Freeform 5"/>
          <p:cNvSpPr/>
          <p:nvPr/>
        </p:nvSpPr>
        <p:spPr>
          <a:xfrm>
            <a:off x="2957346" y="4173807"/>
            <a:ext cx="12373309" cy="4784689"/>
          </a:xfrm>
          <a:custGeom>
            <a:avLst/>
            <a:gdLst/>
            <a:ahLst/>
            <a:cxnLst/>
            <a:rect l="l" t="t" r="r" b="b"/>
            <a:pathLst>
              <a:path w="12373309" h="4784689">
                <a:moveTo>
                  <a:pt x="0" y="0"/>
                </a:moveTo>
                <a:lnTo>
                  <a:pt x="12373308" y="0"/>
                </a:lnTo>
                <a:lnTo>
                  <a:pt x="12373308" y="4784689"/>
                </a:lnTo>
                <a:lnTo>
                  <a:pt x="0" y="4784689"/>
                </a:lnTo>
                <a:lnTo>
                  <a:pt x="0" y="0"/>
                </a:lnTo>
                <a:close/>
              </a:path>
            </a:pathLst>
          </a:custGeom>
          <a:blipFill>
            <a:blip r:embed="rId4"/>
            <a:stretch>
              <a:fillRect t="-698" b="-698"/>
            </a:stretch>
          </a:blipFill>
        </p:spPr>
      </p:sp>
      <p:sp>
        <p:nvSpPr>
          <p:cNvPr id="6" name="TextBox 6"/>
          <p:cNvSpPr txBox="1"/>
          <p:nvPr/>
        </p:nvSpPr>
        <p:spPr>
          <a:xfrm>
            <a:off x="2712255" y="3161216"/>
            <a:ext cx="12863490" cy="845400"/>
          </a:xfrm>
          <a:prstGeom prst="rect">
            <a:avLst/>
          </a:prstGeom>
        </p:spPr>
        <p:txBody>
          <a:bodyPr lIns="0" tIns="0" rIns="0" bIns="0" rtlCol="0" anchor="t">
            <a:spAutoFit/>
          </a:bodyPr>
          <a:lstStyle/>
          <a:p>
            <a:pPr algn="ctr">
              <a:lnSpc>
                <a:spcPts val="3303"/>
              </a:lnSpc>
              <a:spcBef>
                <a:spcPct val="0"/>
              </a:spcBef>
            </a:pPr>
            <a:r>
              <a:rPr lang="en-US" sz="2799" b="1" dirty="0">
                <a:solidFill>
                  <a:srgbClr val="FFFFFF"/>
                </a:solidFill>
                <a:latin typeface="Times New Roman" panose="02020603050405020304" pitchFamily="18" charset="0"/>
                <a:ea typeface="HK Grotesk Bold"/>
                <a:cs typeface="Times New Roman" panose="02020603050405020304" pitchFamily="18" charset="0"/>
                <a:sym typeface="HK Grotesk Bold"/>
              </a:rPr>
              <a:t>In lead source the leads through google &amp; direct traffic high probability to convert</a:t>
            </a:r>
          </a:p>
          <a:p>
            <a:pPr algn="ctr">
              <a:lnSpc>
                <a:spcPts val="3303"/>
              </a:lnSpc>
              <a:spcBef>
                <a:spcPct val="0"/>
              </a:spcBef>
            </a:pPr>
            <a:r>
              <a:rPr lang="en-US" sz="2799" b="1" dirty="0">
                <a:solidFill>
                  <a:srgbClr val="FFFFFF"/>
                </a:solidFill>
                <a:latin typeface="Times New Roman" panose="02020603050405020304" pitchFamily="18" charset="0"/>
                <a:ea typeface="HK Grotesk Bold"/>
                <a:cs typeface="Times New Roman" panose="02020603050405020304" pitchFamily="18" charset="0"/>
                <a:sym typeface="HK Grotesk Bold"/>
              </a:rPr>
              <a:t>Whereas in Lead origin most number of leads are landing on submission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AutoShape 2"/>
          <p:cNvSpPr/>
          <p:nvPr/>
        </p:nvSpPr>
        <p:spPr>
          <a:xfrm flipV="1">
            <a:off x="9589354" y="1450860"/>
            <a:ext cx="0" cy="8192601"/>
          </a:xfrm>
          <a:prstGeom prst="line">
            <a:avLst/>
          </a:prstGeom>
          <a:ln w="38100" cap="flat">
            <a:solidFill>
              <a:srgbClr val="FFFFFF"/>
            </a:solidFill>
            <a:prstDash val="solid"/>
            <a:headEnd type="none" w="sm" len="sm"/>
            <a:tailEnd type="none" w="sm" len="sm"/>
          </a:ln>
        </p:spPr>
      </p:sp>
      <p:sp>
        <p:nvSpPr>
          <p:cNvPr id="3" name="TextBox 3"/>
          <p:cNvSpPr txBox="1"/>
          <p:nvPr/>
        </p:nvSpPr>
        <p:spPr>
          <a:xfrm>
            <a:off x="2456379" y="928137"/>
            <a:ext cx="4212186" cy="652744"/>
          </a:xfrm>
          <a:prstGeom prst="rect">
            <a:avLst/>
          </a:prstGeom>
        </p:spPr>
        <p:txBody>
          <a:bodyPr lIns="0" tIns="0" rIns="0" bIns="0" rtlCol="0" anchor="t">
            <a:spAutoFit/>
          </a:bodyPr>
          <a:lstStyle/>
          <a:p>
            <a:pPr algn="ctr">
              <a:lnSpc>
                <a:spcPts val="5140"/>
              </a:lnSpc>
              <a:spcBef>
                <a:spcPct val="0"/>
              </a:spcBef>
            </a:pPr>
            <a:r>
              <a:rPr lang="en-US" sz="4356" b="1">
                <a:solidFill>
                  <a:srgbClr val="FFFFFF"/>
                </a:solidFill>
                <a:latin typeface="HK Grotesk Bold"/>
                <a:ea typeface="HK Grotesk Bold"/>
                <a:cs typeface="HK Grotesk Bold"/>
                <a:sym typeface="HK Grotesk Bold"/>
              </a:rPr>
              <a:t>Last lead Activity</a:t>
            </a:r>
          </a:p>
        </p:txBody>
      </p:sp>
      <p:sp>
        <p:nvSpPr>
          <p:cNvPr id="4" name="TextBox 4"/>
          <p:cNvSpPr txBox="1"/>
          <p:nvPr/>
        </p:nvSpPr>
        <p:spPr>
          <a:xfrm>
            <a:off x="10690681" y="928137"/>
            <a:ext cx="6736992" cy="1332637"/>
          </a:xfrm>
          <a:prstGeom prst="rect">
            <a:avLst/>
          </a:prstGeom>
        </p:spPr>
        <p:txBody>
          <a:bodyPr lIns="0" tIns="0" rIns="0" bIns="0" rtlCol="0" anchor="t">
            <a:spAutoFit/>
          </a:bodyPr>
          <a:lstStyle/>
          <a:p>
            <a:pPr algn="ctr">
              <a:lnSpc>
                <a:spcPts val="5252"/>
              </a:lnSpc>
              <a:spcBef>
                <a:spcPct val="0"/>
              </a:spcBef>
            </a:pPr>
            <a:r>
              <a:rPr lang="en-US" sz="4451" b="1">
                <a:solidFill>
                  <a:srgbClr val="FFFFFF"/>
                </a:solidFill>
                <a:latin typeface="HK Grotesk Bold"/>
                <a:ea typeface="HK Grotesk Bold"/>
                <a:cs typeface="HK Grotesk Bold"/>
                <a:sym typeface="HK Grotesk Bold"/>
              </a:rPr>
              <a:t>Last What is Your Occupation</a:t>
            </a:r>
          </a:p>
        </p:txBody>
      </p:sp>
      <p:sp>
        <p:nvSpPr>
          <p:cNvPr id="5" name="Freeform 5"/>
          <p:cNvSpPr/>
          <p:nvPr/>
        </p:nvSpPr>
        <p:spPr>
          <a:xfrm>
            <a:off x="859143" y="3101339"/>
            <a:ext cx="8036052" cy="3614928"/>
          </a:xfrm>
          <a:custGeom>
            <a:avLst/>
            <a:gdLst/>
            <a:ahLst/>
            <a:cxnLst/>
            <a:rect l="l" t="t" r="r" b="b"/>
            <a:pathLst>
              <a:path w="8036052" h="3614928">
                <a:moveTo>
                  <a:pt x="0" y="0"/>
                </a:moveTo>
                <a:lnTo>
                  <a:pt x="8036052" y="0"/>
                </a:lnTo>
                <a:lnTo>
                  <a:pt x="8036052" y="3614928"/>
                </a:lnTo>
                <a:lnTo>
                  <a:pt x="0" y="3614928"/>
                </a:lnTo>
                <a:lnTo>
                  <a:pt x="0" y="0"/>
                </a:lnTo>
                <a:close/>
              </a:path>
            </a:pathLst>
          </a:custGeom>
          <a:blipFill>
            <a:blip r:embed="rId2"/>
            <a:stretch>
              <a:fillRect t="-6873" b="-6873"/>
            </a:stretch>
          </a:blipFill>
        </p:spPr>
      </p:sp>
      <p:sp>
        <p:nvSpPr>
          <p:cNvPr id="6" name="Freeform 6"/>
          <p:cNvSpPr/>
          <p:nvPr/>
        </p:nvSpPr>
        <p:spPr>
          <a:xfrm>
            <a:off x="10283513" y="3221516"/>
            <a:ext cx="7551328" cy="3494751"/>
          </a:xfrm>
          <a:custGeom>
            <a:avLst/>
            <a:gdLst/>
            <a:ahLst/>
            <a:cxnLst/>
            <a:rect l="l" t="t" r="r" b="b"/>
            <a:pathLst>
              <a:path w="7551328" h="3494751">
                <a:moveTo>
                  <a:pt x="0" y="0"/>
                </a:moveTo>
                <a:lnTo>
                  <a:pt x="7551328" y="0"/>
                </a:lnTo>
                <a:lnTo>
                  <a:pt x="7551328" y="3494751"/>
                </a:lnTo>
                <a:lnTo>
                  <a:pt x="0" y="3494751"/>
                </a:lnTo>
                <a:lnTo>
                  <a:pt x="0" y="0"/>
                </a:lnTo>
                <a:close/>
              </a:path>
            </a:pathLst>
          </a:custGeom>
          <a:blipFill>
            <a:blip r:embed="rId3"/>
            <a:stretch>
              <a:fillRect t="-1315" b="-1315"/>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sp>
        <p:nvSpPr>
          <p:cNvPr id="2" name="TextBox 2"/>
          <p:cNvSpPr txBox="1"/>
          <p:nvPr/>
        </p:nvSpPr>
        <p:spPr>
          <a:xfrm>
            <a:off x="1028700" y="1391841"/>
            <a:ext cx="3086098" cy="652744"/>
          </a:xfrm>
          <a:prstGeom prst="rect">
            <a:avLst/>
          </a:prstGeom>
        </p:spPr>
        <p:txBody>
          <a:bodyPr wrap="square" lIns="0" tIns="0" rIns="0" bIns="0" rtlCol="0" anchor="t">
            <a:spAutoFit/>
          </a:bodyPr>
          <a:lstStyle/>
          <a:p>
            <a:pPr algn="ctr">
              <a:lnSpc>
                <a:spcPts val="5140"/>
              </a:lnSpc>
              <a:spcBef>
                <a:spcPct val="0"/>
              </a:spcBef>
            </a:pPr>
            <a:r>
              <a:rPr lang="en-US" sz="4356" b="1" dirty="0">
                <a:solidFill>
                  <a:srgbClr val="FFFFFF"/>
                </a:solidFill>
                <a:latin typeface="HK Grotesk Bold"/>
                <a:ea typeface="HK Grotesk Bold"/>
                <a:cs typeface="HK Grotesk Bold"/>
                <a:sym typeface="HK Grotesk Bold"/>
              </a:rPr>
              <a:t>Correlation</a:t>
            </a:r>
          </a:p>
        </p:txBody>
      </p:sp>
      <p:sp>
        <p:nvSpPr>
          <p:cNvPr id="3" name="Freeform 3"/>
          <p:cNvSpPr/>
          <p:nvPr/>
        </p:nvSpPr>
        <p:spPr>
          <a:xfrm>
            <a:off x="1028700" y="2872938"/>
            <a:ext cx="6876477" cy="4835471"/>
          </a:xfrm>
          <a:custGeom>
            <a:avLst/>
            <a:gdLst/>
            <a:ahLst/>
            <a:cxnLst/>
            <a:rect l="l" t="t" r="r" b="b"/>
            <a:pathLst>
              <a:path w="6876477" h="4835471">
                <a:moveTo>
                  <a:pt x="0" y="0"/>
                </a:moveTo>
                <a:lnTo>
                  <a:pt x="6876477" y="0"/>
                </a:lnTo>
                <a:lnTo>
                  <a:pt x="6876477" y="4835470"/>
                </a:lnTo>
                <a:lnTo>
                  <a:pt x="0" y="4835470"/>
                </a:lnTo>
                <a:lnTo>
                  <a:pt x="0" y="0"/>
                </a:lnTo>
                <a:close/>
              </a:path>
            </a:pathLst>
          </a:custGeom>
          <a:blipFill>
            <a:blip r:embed="rId2"/>
            <a:stretch>
              <a:fillRect t="-10494" b="-10494"/>
            </a:stretch>
          </a:blipFill>
        </p:spPr>
      </p:sp>
      <p:sp>
        <p:nvSpPr>
          <p:cNvPr id="4" name="TextBox 4"/>
          <p:cNvSpPr txBox="1"/>
          <p:nvPr/>
        </p:nvSpPr>
        <p:spPr>
          <a:xfrm>
            <a:off x="10189909" y="1387382"/>
            <a:ext cx="4208970" cy="657203"/>
          </a:xfrm>
          <a:prstGeom prst="rect">
            <a:avLst/>
          </a:prstGeom>
        </p:spPr>
        <p:txBody>
          <a:bodyPr lIns="0" tIns="0" rIns="0" bIns="0" rtlCol="0" anchor="t">
            <a:spAutoFit/>
          </a:bodyPr>
          <a:lstStyle/>
          <a:p>
            <a:pPr algn="ctr">
              <a:lnSpc>
                <a:spcPts val="5159"/>
              </a:lnSpc>
              <a:spcBef>
                <a:spcPct val="0"/>
              </a:spcBef>
            </a:pPr>
            <a:r>
              <a:rPr lang="en-US" sz="4299" b="1" spc="-16">
                <a:solidFill>
                  <a:srgbClr val="FFFFFF"/>
                </a:solidFill>
                <a:latin typeface="HK Grotesk Bold"/>
                <a:ea typeface="HK Grotesk Bold"/>
                <a:cs typeface="HK Grotesk Bold"/>
                <a:sym typeface="HK Grotesk Bold"/>
              </a:rPr>
              <a:t>Model Evaluation</a:t>
            </a:r>
          </a:p>
        </p:txBody>
      </p:sp>
      <p:sp>
        <p:nvSpPr>
          <p:cNvPr id="5" name="TextBox 5"/>
          <p:cNvSpPr txBox="1"/>
          <p:nvPr/>
        </p:nvSpPr>
        <p:spPr>
          <a:xfrm>
            <a:off x="9144000" y="2411545"/>
            <a:ext cx="9013626" cy="1162182"/>
          </a:xfrm>
          <a:prstGeom prst="rect">
            <a:avLst/>
          </a:prstGeom>
        </p:spPr>
        <p:txBody>
          <a:bodyPr lIns="0" tIns="0" rIns="0" bIns="0" rtlCol="0" anchor="t">
            <a:spAutoFit/>
          </a:bodyPr>
          <a:lstStyle/>
          <a:p>
            <a:pPr algn="l">
              <a:lnSpc>
                <a:spcPts val="2999"/>
              </a:lnSpc>
              <a:spcBef>
                <a:spcPct val="0"/>
              </a:spcBef>
            </a:pPr>
            <a:r>
              <a:rPr lang="en-US" sz="2499" b="1" spc="-9">
                <a:solidFill>
                  <a:srgbClr val="FFFFFF"/>
                </a:solidFill>
                <a:latin typeface="Times New Roman Bold"/>
                <a:ea typeface="Times New Roman Bold"/>
                <a:cs typeface="Times New Roman Bold"/>
                <a:sym typeface="Times New Roman Bold"/>
              </a:rPr>
              <a:t>0.42 is the tradeoff between Precision and Recall -</a:t>
            </a:r>
          </a:p>
          <a:p>
            <a:pPr algn="l">
              <a:lnSpc>
                <a:spcPts val="2999"/>
              </a:lnSpc>
              <a:spcBef>
                <a:spcPct val="0"/>
              </a:spcBef>
            </a:pPr>
            <a:r>
              <a:rPr lang="en-US" sz="2499" b="1" spc="-9">
                <a:solidFill>
                  <a:srgbClr val="FFFFFF"/>
                </a:solidFill>
                <a:latin typeface="Times New Roman Bold"/>
                <a:ea typeface="Times New Roman Bold"/>
                <a:cs typeface="Times New Roman Bold"/>
                <a:sym typeface="Times New Roman Bold"/>
              </a:rPr>
              <a:t>Thus we can safely choose to consider any Prospect Lead with Conversion Probability higher than 42 % to be a hot Lead</a:t>
            </a:r>
          </a:p>
        </p:txBody>
      </p:sp>
      <p:sp>
        <p:nvSpPr>
          <p:cNvPr id="6" name="Freeform 6"/>
          <p:cNvSpPr/>
          <p:nvPr/>
        </p:nvSpPr>
        <p:spPr>
          <a:xfrm>
            <a:off x="8761184" y="3992827"/>
            <a:ext cx="4346049" cy="3079151"/>
          </a:xfrm>
          <a:custGeom>
            <a:avLst/>
            <a:gdLst/>
            <a:ahLst/>
            <a:cxnLst/>
            <a:rect l="l" t="t" r="r" b="b"/>
            <a:pathLst>
              <a:path w="4346049" h="3079151">
                <a:moveTo>
                  <a:pt x="0" y="0"/>
                </a:moveTo>
                <a:lnTo>
                  <a:pt x="4346048" y="0"/>
                </a:lnTo>
                <a:lnTo>
                  <a:pt x="4346048" y="3079151"/>
                </a:lnTo>
                <a:lnTo>
                  <a:pt x="0" y="3079151"/>
                </a:lnTo>
                <a:lnTo>
                  <a:pt x="0" y="0"/>
                </a:lnTo>
                <a:close/>
              </a:path>
            </a:pathLst>
          </a:custGeom>
          <a:blipFill>
            <a:blip r:embed="rId3"/>
            <a:stretch>
              <a:fillRect t="-4" b="-4"/>
            </a:stretch>
          </a:blipFill>
        </p:spPr>
      </p:sp>
      <p:sp>
        <p:nvSpPr>
          <p:cNvPr id="7" name="Freeform 7"/>
          <p:cNvSpPr/>
          <p:nvPr/>
        </p:nvSpPr>
        <p:spPr>
          <a:xfrm>
            <a:off x="13311631" y="4158944"/>
            <a:ext cx="4340861" cy="2913034"/>
          </a:xfrm>
          <a:custGeom>
            <a:avLst/>
            <a:gdLst/>
            <a:ahLst/>
            <a:cxnLst/>
            <a:rect l="l" t="t" r="r" b="b"/>
            <a:pathLst>
              <a:path w="4340861" h="2913034">
                <a:moveTo>
                  <a:pt x="0" y="0"/>
                </a:moveTo>
                <a:lnTo>
                  <a:pt x="4340861" y="0"/>
                </a:lnTo>
                <a:lnTo>
                  <a:pt x="4340861" y="2913034"/>
                </a:lnTo>
                <a:lnTo>
                  <a:pt x="0" y="2913034"/>
                </a:lnTo>
                <a:lnTo>
                  <a:pt x="0" y="0"/>
                </a:lnTo>
                <a:close/>
              </a:path>
            </a:pathLst>
          </a:custGeom>
          <a:blipFill>
            <a:blip r:embed="rId4"/>
            <a:stretch>
              <a:fillRect t="-3" b="-3"/>
            </a:stretch>
          </a:blipFill>
        </p:spPr>
      </p:sp>
      <p:sp>
        <p:nvSpPr>
          <p:cNvPr id="8" name="AutoShape 8"/>
          <p:cNvSpPr/>
          <p:nvPr/>
        </p:nvSpPr>
        <p:spPr>
          <a:xfrm flipV="1">
            <a:off x="8220666" y="1028700"/>
            <a:ext cx="0" cy="8192601"/>
          </a:xfrm>
          <a:prstGeom prst="line">
            <a:avLst/>
          </a:prstGeom>
          <a:ln w="38100" cap="flat">
            <a:solidFill>
              <a:srgbClr val="FFFFFF"/>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595</Words>
  <Application>Microsoft Office PowerPoint</Application>
  <PresentationFormat>Custom</PresentationFormat>
  <Paragraphs>64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HK Grotesk Bold</vt:lpstr>
      <vt:lpstr>Times New Roman Bold</vt:lpstr>
      <vt:lpstr>Times New Roman</vt:lpstr>
      <vt:lpstr>Assistant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scoring_Upgrad</dc:title>
  <cp:lastModifiedBy>Gurprem Singh</cp:lastModifiedBy>
  <cp:revision>4</cp:revision>
  <dcterms:created xsi:type="dcterms:W3CDTF">2006-08-16T00:00:00Z</dcterms:created>
  <dcterms:modified xsi:type="dcterms:W3CDTF">2024-12-17T05:33:09Z</dcterms:modified>
  <dc:identifier>DAGBcY3onMg</dc:identifier>
</cp:coreProperties>
</file>